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01" r:id="rId4"/>
    <p:sldId id="316" r:id="rId5"/>
    <p:sldId id="297" r:id="rId6"/>
    <p:sldId id="299" r:id="rId7"/>
    <p:sldId id="279" r:id="rId8"/>
    <p:sldId id="288" r:id="rId9"/>
    <p:sldId id="276" r:id="rId10"/>
    <p:sldId id="295" r:id="rId11"/>
    <p:sldId id="278" r:id="rId12"/>
    <p:sldId id="275" r:id="rId13"/>
    <p:sldId id="285" r:id="rId14"/>
    <p:sldId id="268" r:id="rId15"/>
    <p:sldId id="305" r:id="rId16"/>
    <p:sldId id="303" r:id="rId17"/>
    <p:sldId id="271" r:id="rId18"/>
    <p:sldId id="304" r:id="rId19"/>
    <p:sldId id="264" r:id="rId20"/>
    <p:sldId id="272" r:id="rId21"/>
    <p:sldId id="317" r:id="rId22"/>
    <p:sldId id="260" r:id="rId23"/>
    <p:sldId id="277" r:id="rId24"/>
    <p:sldId id="315" r:id="rId25"/>
    <p:sldId id="320" r:id="rId26"/>
    <p:sldId id="321" r:id="rId27"/>
    <p:sldId id="322" r:id="rId28"/>
    <p:sldId id="261" r:id="rId29"/>
    <p:sldId id="286" r:id="rId30"/>
    <p:sldId id="287" r:id="rId31"/>
    <p:sldId id="308" r:id="rId32"/>
    <p:sldId id="311" r:id="rId33"/>
    <p:sldId id="312" r:id="rId34"/>
    <p:sldId id="309" r:id="rId35"/>
    <p:sldId id="319" r:id="rId36"/>
    <p:sldId id="265" r:id="rId37"/>
    <p:sldId id="313" r:id="rId38"/>
    <p:sldId id="314" r:id="rId39"/>
    <p:sldId id="290" r:id="rId40"/>
    <p:sldId id="291" r:id="rId41"/>
    <p:sldId id="292" r:id="rId42"/>
    <p:sldId id="293" r:id="rId43"/>
    <p:sldId id="323" r:id="rId44"/>
    <p:sldId id="282" r:id="rId45"/>
    <p:sldId id="302" r:id="rId4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6761"/>
    <a:srgbClr val="FF26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5"/>
    <p:restoredTop sz="94655"/>
  </p:normalViewPr>
  <p:slideViewPr>
    <p:cSldViewPr snapToGrid="0">
      <p:cViewPr varScale="1">
        <p:scale>
          <a:sx n="95" d="100"/>
          <a:sy n="95" d="100"/>
        </p:scale>
        <p:origin x="18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F4EA-B7C6-0142-9EFE-FC28E433B8D3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8E09E-FFBA-8A40-ABC2-92E9516D598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2686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E09E-FFBA-8A40-ABC2-92E9516D598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374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E09E-FFBA-8A40-ABC2-92E9516D598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172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E09E-FFBA-8A40-ABC2-92E9516D598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3528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E09E-FFBA-8A40-ABC2-92E9516D598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5993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E09E-FFBA-8A40-ABC2-92E9516D5987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266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8E09E-FFBA-8A40-ABC2-92E9516D5987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82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8B5A6-6DDE-1E02-75B7-A5AE35286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052656-C803-112D-0A59-131CBD340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E63BB-3371-E7CC-D973-FF587C17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8FA56E-D2AE-D957-DDD1-E4D119B7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B2118-DCD4-7900-EE36-28B841C2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98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89D56-070E-3082-D781-D79D4BC4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7ED33-F5DD-D1A0-36AE-C23563C5E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B907B-BF2C-E3B3-C523-A1AC2D83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71C3F0-96A8-684A-6D0B-CA5722E6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A6AF8D-E598-87BB-5947-9DBDB3DF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492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6C54B9-96B2-7E0F-72BB-9595288FD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A3FC17-D8BF-9A83-6B70-FD536EF39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AFE78-24FD-6217-323D-A36D5317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BA473-E1A2-7833-0882-E7D500E3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91260-ABAA-6321-AF4D-FB8628A3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779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BCA81-20C5-02B5-699B-A9CD6684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B9404-A407-9FCD-472B-D8886BD45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51D8B-44D8-4FE5-6B8A-DE5793EA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D75329-E72C-2D99-C6A6-B4E9AC4C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C6981-62E7-0563-0BE2-ACF8579A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784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7FAC7-1244-A30A-47B8-98BE9BAC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AE4F75-A74D-2E12-AA5B-4FDCE4894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19A9F-2904-4613-852D-A814D1F9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EE140-7669-BC72-58AE-E326230E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2BA18-D2FF-35E4-38E9-56C0E70F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503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0A184-23AB-4A86-04F6-A2CDE185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2F920-F81C-14EB-BDF7-9C7C6905E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8133E5-E2C8-AB45-12BD-2FC281D73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40D426-69D2-9465-C405-F41E7C81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9CF81F-AC9D-F3E2-BA7D-30D7DC78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3897E5-460D-EDE6-6217-12B62AD9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733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C5940-2D1F-9E88-A5E7-739BE55D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F44A6-643E-BE73-88A3-7610CBD1D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8F54C6-9150-6EBE-82FA-2EEC42BCF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482ED3-C654-3833-029A-8C1F639D2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41D580-A553-CF68-5C24-DA27DFDD3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56FB5E-6B7A-856E-118F-5CDE83E6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8A528F-CD2B-A8EB-D19C-08B146D4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8C1CE8-5D42-DE52-69C8-3B0A7919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29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FFB1B-818E-B028-7011-5B7E726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873146-2832-87E0-63CB-B4548AF9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5C5265-D02D-9777-2EA2-B7DF013F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3393A2-F05D-1E99-642A-092D6629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13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697266-F985-E0BC-2FE6-0B4E218F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79D4AA-AA61-0200-F678-EC4A438F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3C6D5-3B22-CC38-A1B6-7A5CACC8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193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100DF-0F49-9BC5-1EBC-84F21A06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C2362-DA6F-BE69-5355-5AB39B79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FCD2C9-A385-B42E-A8A9-95699F7D7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A59A71-AFA2-57AD-A18E-0C06FC90B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0AFAE-A02B-16A2-3414-45F9B0BD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7F0AEC-38C9-741B-629C-8FDB2CAE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339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BDFD1-D4BC-33E2-1E5D-DB25F3D6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6CEE33-106A-DE51-603D-A68846A00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E971FB-0DEF-1749-0395-588DED754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69C29F-456C-489D-E2C8-34F821C2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0318F8-F589-DBCA-CD48-3C43B2AD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5EB0C-222A-B489-39B5-D853AEBE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29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3A3BFB-3870-D678-CE82-29032BA7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FF4334-1464-EF16-D76C-52E2F7CB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AAE66-EC1B-C089-2E77-2B1E13121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6D637-B1EF-CF47-A7D5-DD6E7626E22F}" type="datetimeFigureOut">
              <a:rPr kumimoji="1" lang="ko-Kore-KR" altLang="en-US" smtClean="0"/>
              <a:t>2025. 8. 13.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D4C233-1FDA-07B0-6489-9E693F051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E5B755-7715-D96A-3B8F-4149109CB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CDD83-84F4-8A48-B47C-F73E6B218A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325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microsoft.com/en-us/research/group/human-computer-interaction/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694C0-7540-D37D-EF76-786B0944A9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소담일기</a:t>
            </a:r>
            <a:br>
              <a:rPr kumimoji="1" lang="en-US" altLang="ko-KR" dirty="0"/>
            </a:br>
            <a:r>
              <a:rPr kumimoji="1" lang="en-US" altLang="ko-KR" sz="4000" dirty="0"/>
              <a:t>( </a:t>
            </a:r>
            <a:r>
              <a:rPr kumimoji="1" lang="ko-KR" altLang="en-US" sz="4000" dirty="0"/>
              <a:t>시각장애인을 위한 </a:t>
            </a:r>
            <a:r>
              <a:rPr kumimoji="1" lang="ko-KR" altLang="en-US" sz="4000" dirty="0" err="1"/>
              <a:t>사진다이어리</a:t>
            </a:r>
            <a:r>
              <a:rPr kumimoji="1" lang="en-US" altLang="ko-KR" sz="4000" dirty="0"/>
              <a:t>)</a:t>
            </a:r>
            <a:endParaRPr kumimoji="1" lang="ko-Kore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672441-6F05-B25A-D632-8EDFD45DA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1274" y="3873343"/>
            <a:ext cx="3349451" cy="1331703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ko-KR" altLang="en-US" dirty="0" err="1"/>
              <a:t>백하림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서비스 기획</a:t>
            </a:r>
            <a:r>
              <a:rPr lang="en-US" altLang="ko-KR" dirty="0"/>
              <a:t>, </a:t>
            </a:r>
            <a:r>
              <a:rPr lang="en" altLang="ko-Kore-KR" dirty="0"/>
              <a:t>user </a:t>
            </a:r>
            <a:r>
              <a:rPr lang="ko-KR" altLang="en-US" dirty="0"/>
              <a:t>리서치</a:t>
            </a:r>
          </a:p>
          <a:p>
            <a:pPr algn="l"/>
            <a:r>
              <a:rPr lang="ko-KR" altLang="en-US" dirty="0"/>
              <a:t>김대희 </a:t>
            </a:r>
            <a:r>
              <a:rPr lang="en-US" altLang="ko-KR" dirty="0"/>
              <a:t>: </a:t>
            </a:r>
            <a:r>
              <a:rPr lang="ko-KR" altLang="en-US" dirty="0" err="1"/>
              <a:t>프론트엔드</a:t>
            </a:r>
            <a:r>
              <a:rPr lang="en-US" altLang="ko-KR" dirty="0"/>
              <a:t>, </a:t>
            </a:r>
            <a:r>
              <a:rPr lang="en" altLang="ko-Kore-KR" dirty="0"/>
              <a:t>UI, UX</a:t>
            </a:r>
          </a:p>
          <a:p>
            <a:pPr algn="l"/>
            <a:r>
              <a:rPr lang="ko-KR" altLang="en-US" dirty="0" err="1"/>
              <a:t>서지성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서비스 및 </a:t>
            </a:r>
            <a:r>
              <a:rPr lang="en" altLang="ko-Kore-KR" dirty="0"/>
              <a:t>BM </a:t>
            </a:r>
            <a:r>
              <a:rPr lang="ko-KR" altLang="en-US" dirty="0"/>
              <a:t>기획</a:t>
            </a:r>
            <a:r>
              <a:rPr lang="en-US" altLang="ko-KR" dirty="0"/>
              <a:t>, </a:t>
            </a:r>
            <a:r>
              <a:rPr lang="en" altLang="ko-Kore-KR" dirty="0"/>
              <a:t>QA</a:t>
            </a:r>
          </a:p>
          <a:p>
            <a:pPr algn="l"/>
            <a:r>
              <a:rPr lang="ko-KR" altLang="en-US" dirty="0"/>
              <a:t>장은영 </a:t>
            </a:r>
            <a:r>
              <a:rPr lang="en-US" altLang="ko-KR" dirty="0"/>
              <a:t>: </a:t>
            </a:r>
            <a:r>
              <a:rPr lang="ko-KR" altLang="en-US" dirty="0" err="1"/>
              <a:t>백엔드</a:t>
            </a:r>
            <a:r>
              <a:rPr lang="en-US" altLang="ko-KR" dirty="0"/>
              <a:t>, </a:t>
            </a:r>
            <a:r>
              <a:rPr lang="ko-KR" altLang="en-US" dirty="0"/>
              <a:t>모델링 및 </a:t>
            </a:r>
            <a:r>
              <a:rPr lang="ko-KR" altLang="en-US" dirty="0" err="1"/>
              <a:t>로더</a:t>
            </a:r>
            <a:r>
              <a:rPr lang="en-US" altLang="ko-KR" dirty="0"/>
              <a:t>, </a:t>
            </a:r>
            <a:r>
              <a:rPr lang="en" altLang="ko-Kore-KR" dirty="0"/>
              <a:t>API </a:t>
            </a:r>
            <a:r>
              <a:rPr lang="ko-KR" altLang="en-US" dirty="0"/>
              <a:t>구축</a:t>
            </a:r>
          </a:p>
          <a:p>
            <a:pPr algn="l"/>
            <a:r>
              <a:rPr lang="ko-KR" altLang="en-US" dirty="0" err="1"/>
              <a:t>홍승완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백엔드</a:t>
            </a:r>
            <a:r>
              <a:rPr lang="en-US" altLang="ko-KR" dirty="0"/>
              <a:t>, </a:t>
            </a:r>
            <a:r>
              <a:rPr lang="ko-KR" altLang="en-US" dirty="0"/>
              <a:t>프롬프트 엔지니어링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329927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F35F7-9340-5947-9E99-0046E92D2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F8433-61C0-EBD2-27AC-B5D7760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7132"/>
            <a:ext cx="10515600" cy="1563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dirty="0">
                <a:latin typeface="+mj-lt"/>
              </a:rPr>
              <a:t>시각장애인의 과거 회상에 대한 경험을</a:t>
            </a:r>
            <a:endParaRPr lang="en-US" altLang="ko-KR" sz="4000" dirty="0">
              <a:latin typeface="+mj-lt"/>
            </a:endParaRPr>
          </a:p>
          <a:p>
            <a:pPr marL="0" indent="0" algn="ctr">
              <a:buNone/>
            </a:pPr>
            <a:r>
              <a:rPr lang="ko-KR" altLang="en-US" sz="4000" dirty="0">
                <a:latin typeface="+mj-lt"/>
              </a:rPr>
              <a:t>어떻게 더 깊고 풍부하게 만들어 줄 수 있을까</a:t>
            </a:r>
            <a:r>
              <a:rPr lang="en-US" altLang="ko-KR" sz="4000" dirty="0">
                <a:latin typeface="+mj-lt"/>
              </a:rPr>
              <a:t>?</a:t>
            </a:r>
            <a:endParaRPr kumimoji="1" lang="ko-Kore-KR" alt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118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896C68-A2B9-C51F-16BA-0FD2746D4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dirty="0">
                <a:latin typeface="+mj-lt"/>
              </a:rPr>
              <a:t>이를 해결하기 위해</a:t>
            </a:r>
            <a:endParaRPr lang="en-US" altLang="ko-KR" sz="4000" dirty="0">
              <a:latin typeface="+mj-lt"/>
            </a:endParaRPr>
          </a:p>
          <a:p>
            <a:pPr marL="0" indent="0" algn="ctr">
              <a:buNone/>
            </a:pPr>
            <a:r>
              <a:rPr kumimoji="1" lang="ko-KR" altLang="en-US" sz="4000" dirty="0">
                <a:latin typeface="+mj-lt"/>
              </a:rPr>
              <a:t>단순한 사진 묘사가 아닌</a:t>
            </a:r>
            <a:endParaRPr kumimoji="1" lang="en-US" altLang="ko-KR" sz="4000" dirty="0">
              <a:latin typeface="+mj-lt"/>
            </a:endParaRPr>
          </a:p>
          <a:p>
            <a:pPr marL="0" indent="0" algn="ctr">
              <a:buNone/>
            </a:pPr>
            <a:r>
              <a:rPr kumimoji="1" lang="ko-KR" altLang="en-US" sz="4000" dirty="0">
                <a:solidFill>
                  <a:schemeClr val="bg1"/>
                </a:solidFill>
                <a:highlight>
                  <a:srgbClr val="E96761"/>
                </a:highlight>
                <a:latin typeface="+mj-lt"/>
              </a:rPr>
              <a:t>나의 감정과 나의 언어로 기록하는 </a:t>
            </a:r>
            <a:endParaRPr kumimoji="1" lang="en-US" altLang="ko-KR" sz="4000" dirty="0">
              <a:solidFill>
                <a:schemeClr val="bg1"/>
              </a:solidFill>
              <a:highlight>
                <a:srgbClr val="E96761"/>
              </a:highlight>
              <a:latin typeface="+mj-lt"/>
            </a:endParaRPr>
          </a:p>
          <a:p>
            <a:pPr marL="0" indent="0" algn="ctr">
              <a:buNone/>
            </a:pPr>
            <a:r>
              <a:rPr kumimoji="1" lang="ko-KR" altLang="en-US" sz="4000" dirty="0">
                <a:solidFill>
                  <a:schemeClr val="bg1"/>
                </a:solidFill>
                <a:highlight>
                  <a:srgbClr val="E96761"/>
                </a:highlight>
                <a:latin typeface="+mj-lt"/>
              </a:rPr>
              <a:t>소담일기</a:t>
            </a:r>
            <a:r>
              <a:rPr kumimoji="1" lang="ko-KR" altLang="en-US" sz="4000" dirty="0">
                <a:latin typeface="+mj-lt"/>
              </a:rPr>
              <a:t>를 개발했다</a:t>
            </a:r>
            <a:r>
              <a:rPr kumimoji="1" lang="en-US" altLang="ko-KR" sz="4000" dirty="0">
                <a:latin typeface="+mj-lt"/>
              </a:rPr>
              <a:t>.</a:t>
            </a:r>
            <a:endParaRPr kumimoji="1" lang="ko-Kore-KR" alt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77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B65D3-F393-2EE5-A2A7-CD00DADD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000" dirty="0"/>
              <a:t>소담일기를 사용함으로써</a:t>
            </a:r>
            <a:endParaRPr kumimoji="1" lang="ko-Kore-KR" altLang="en-US" sz="3000" dirty="0"/>
          </a:p>
        </p:txBody>
      </p:sp>
      <p:pic>
        <p:nvPicPr>
          <p:cNvPr id="6" name="그림 5" descr="텍스트, 폰트, 그린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A5CD1A-5EFC-A292-9AB3-8BFC665A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40" y="1294630"/>
            <a:ext cx="1804923" cy="1841758"/>
          </a:xfrm>
          <a:prstGeom prst="rect">
            <a:avLst/>
          </a:prstGeom>
        </p:spPr>
      </p:pic>
      <p:pic>
        <p:nvPicPr>
          <p:cNvPr id="8" name="그림 7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BE42D1-2FEA-3979-54D8-BF4414E13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620" y="1294630"/>
            <a:ext cx="1860361" cy="1841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079771-97CC-AA66-3F0A-59BDC9CB2855}"/>
              </a:ext>
            </a:extLst>
          </p:cNvPr>
          <p:cNvSpPr txBox="1"/>
          <p:nvPr/>
        </p:nvSpPr>
        <p:spPr>
          <a:xfrm>
            <a:off x="729528" y="5538112"/>
            <a:ext cx="5075346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인공지능 미디어 서비스를 사용함에 따라</a:t>
            </a:r>
            <a:endParaRPr lang="en-US" altLang="ko-KR" dirty="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+mn-ea"/>
              </a:rPr>
              <a:t>삶의 질 만족도 </a:t>
            </a:r>
            <a:r>
              <a:rPr lang="en-US" altLang="ko-KR" dirty="0">
                <a:latin typeface="+mn-ea"/>
              </a:rPr>
              <a:t>2.6%</a:t>
            </a:r>
            <a:r>
              <a:rPr lang="en" altLang="ko-Kore-KR" dirty="0">
                <a:latin typeface="+mn-ea"/>
              </a:rPr>
              <a:t>point </a:t>
            </a:r>
            <a:r>
              <a:rPr lang="ko-KR" altLang="en-US" dirty="0">
                <a:latin typeface="+mn-ea"/>
              </a:rPr>
              <a:t>상승시킬 것으로 기대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4EAC8-E797-FB26-B19E-CFB42AC8F0A5}"/>
              </a:ext>
            </a:extLst>
          </p:cNvPr>
          <p:cNvSpPr txBox="1"/>
          <p:nvPr/>
        </p:nvSpPr>
        <p:spPr>
          <a:xfrm>
            <a:off x="6387126" y="5538770"/>
            <a:ext cx="5075346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/>
              <a:t>인터넷 상 콘텐츠 게시를 통한</a:t>
            </a:r>
            <a:endParaRPr lang="en-US" altLang="ko-KR" dirty="0"/>
          </a:p>
          <a:p>
            <a:pPr algn="ctr">
              <a:lnSpc>
                <a:spcPct val="120000"/>
              </a:lnSpc>
            </a:pPr>
            <a:r>
              <a:rPr lang="ko-KR" altLang="en-US" dirty="0"/>
              <a:t>사회</a:t>
            </a:r>
            <a:r>
              <a:rPr lang="en-US" altLang="ko-KR" dirty="0"/>
              <a:t> </a:t>
            </a:r>
            <a:r>
              <a:rPr lang="ko-KR" altLang="en-US" dirty="0"/>
              <a:t>연결성 최대 </a:t>
            </a:r>
            <a:r>
              <a:rPr lang="en-US" altLang="ko-KR" dirty="0"/>
              <a:t>46% </a:t>
            </a:r>
            <a:r>
              <a:rPr lang="ko-KR" altLang="en-US" dirty="0"/>
              <a:t>상승시킬 것으로 기대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23460-010D-BC0D-A91C-B34C6D4243C5}"/>
              </a:ext>
            </a:extLst>
          </p:cNvPr>
          <p:cNvSpPr txBox="1"/>
          <p:nvPr/>
        </p:nvSpPr>
        <p:spPr>
          <a:xfrm>
            <a:off x="1123760" y="3406606"/>
            <a:ext cx="4286881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" altLang="ko-Kore-KR" sz="2800" b="1" dirty="0"/>
              <a:t>SDG 3: </a:t>
            </a:r>
            <a:r>
              <a:rPr lang="ko-KR" altLang="en-US" sz="2800" b="1" dirty="0"/>
              <a:t>건강 및 웰빙 보장</a:t>
            </a:r>
            <a:endParaRPr lang="en" altLang="ko-Kore-KR" sz="2800" dirty="0"/>
          </a:p>
          <a:p>
            <a:pPr algn="ctr">
              <a:lnSpc>
                <a:spcPct val="120000"/>
              </a:lnSpc>
            </a:pPr>
            <a:r>
              <a:rPr lang="en" altLang="ko-KR" sz="2800" b="1" dirty="0"/>
              <a:t>- </a:t>
            </a:r>
            <a:r>
              <a:rPr lang="ko-KR" altLang="en-US" sz="2800" b="1" dirty="0"/>
              <a:t>정신 건강 향상</a:t>
            </a:r>
            <a:endParaRPr lang="ko-KR" altLang="en-US" sz="2800" dirty="0"/>
          </a:p>
          <a:p>
            <a:pPr algn="ctr">
              <a:lnSpc>
                <a:spcPct val="120000"/>
              </a:lnSpc>
              <a:buFontTx/>
              <a:buChar char="-"/>
            </a:pPr>
            <a:r>
              <a:rPr lang="ko-KR" altLang="en-US" sz="2800" b="1" dirty="0"/>
              <a:t>심리적 지원</a:t>
            </a:r>
            <a:endParaRPr lang="en-US" altLang="ko-KR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C5608-FA80-3AA1-F38A-5856EA1E150D}"/>
              </a:ext>
            </a:extLst>
          </p:cNvPr>
          <p:cNvSpPr txBox="1"/>
          <p:nvPr/>
        </p:nvSpPr>
        <p:spPr>
          <a:xfrm>
            <a:off x="6597291" y="3379983"/>
            <a:ext cx="4865181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" altLang="ko-Kore-KR" sz="2800" b="1" dirty="0"/>
              <a:t>SDG 10: </a:t>
            </a:r>
            <a:r>
              <a:rPr lang="ko-KR" altLang="en-US" sz="2800" b="1" dirty="0"/>
              <a:t>불평등 완화</a:t>
            </a:r>
            <a:endParaRPr lang="en" altLang="ko-Kore-KR" sz="2800" dirty="0"/>
          </a:p>
          <a:p>
            <a:pPr algn="ctr">
              <a:lnSpc>
                <a:spcPct val="120000"/>
              </a:lnSpc>
            </a:pPr>
            <a:r>
              <a:rPr lang="en" altLang="ko-KR" sz="2800" b="1" dirty="0"/>
              <a:t>- </a:t>
            </a:r>
            <a:r>
              <a:rPr lang="ko-KR" altLang="en-US" sz="2800" b="1" dirty="0"/>
              <a:t>디지털 접근성 격차 해소</a:t>
            </a:r>
            <a:endParaRPr lang="ko-KR" altLang="en-US" sz="2800" dirty="0"/>
          </a:p>
          <a:p>
            <a:pPr algn="ctr">
              <a:lnSpc>
                <a:spcPct val="120000"/>
              </a:lnSpc>
            </a:pPr>
            <a:r>
              <a:rPr lang="en-US" altLang="ko-KR" sz="2800" b="1" dirty="0"/>
              <a:t>- </a:t>
            </a:r>
            <a:r>
              <a:rPr lang="ko-KR" altLang="en-US" sz="2800" b="1" dirty="0"/>
              <a:t>경제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사회 참여 확대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1411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FFD4B-AA53-3546-59A7-A6FEA410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페르소나</a:t>
            </a:r>
            <a:endParaRPr kumimoji="1" lang="ko-Kore-KR" altLang="en-US" dirty="0"/>
          </a:p>
        </p:txBody>
      </p:sp>
      <p:pic>
        <p:nvPicPr>
          <p:cNvPr id="6" name="그림 5" descr="사람, 인간의 얼굴, 실내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863223-4A82-2F8F-4F9E-91E8D5E8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694" y="1456705"/>
            <a:ext cx="3246120" cy="4869180"/>
          </a:xfrm>
          <a:prstGeom prst="rect">
            <a:avLst/>
          </a:prstGeom>
        </p:spPr>
      </p:pic>
      <p:pic>
        <p:nvPicPr>
          <p:cNvPr id="1026" name="Picture 2" descr="당뇨망막병증 ⋆ 부천미소안과">
            <a:extLst>
              <a:ext uri="{FF2B5EF4-FFF2-40B4-BE49-F238E27FC236}">
                <a16:creationId xmlns:a16="http://schemas.microsoft.com/office/drawing/2014/main" id="{56770CB9-FE95-28D9-486F-9E06A61DA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6"/>
          <a:stretch>
            <a:fillRect/>
          </a:stretch>
        </p:blipFill>
        <p:spPr bwMode="auto">
          <a:xfrm>
            <a:off x="4069782" y="2515885"/>
            <a:ext cx="402335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인간의 얼굴, 스크린샷, 미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95C79E-AD6E-B22D-748B-83EB98292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9" y="1456705"/>
            <a:ext cx="3246120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7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인간의 얼굴, 안경, 의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95684A-8E92-AEBE-B2B7-4CBE8BF1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63" y="618033"/>
            <a:ext cx="5791200" cy="3860800"/>
          </a:xfrm>
          <a:prstGeom prst="rect">
            <a:avLst/>
          </a:prstGeom>
        </p:spPr>
      </p:pic>
      <p:pic>
        <p:nvPicPr>
          <p:cNvPr id="12" name="그림 11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E503C5-C082-AF97-AFCD-CBB493CB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78833"/>
            <a:ext cx="9644963" cy="17611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B93234-2C58-367A-16DE-D8C436B06483}"/>
              </a:ext>
            </a:extLst>
          </p:cNvPr>
          <p:cNvSpPr txBox="1"/>
          <p:nvPr/>
        </p:nvSpPr>
        <p:spPr>
          <a:xfrm>
            <a:off x="1219200" y="618033"/>
            <a:ext cx="3648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Need</a:t>
            </a:r>
          </a:p>
          <a:p>
            <a:r>
              <a:rPr lang="en" altLang="ko-Kore-KR" dirty="0"/>
              <a:t>1.</a:t>
            </a:r>
            <a:r>
              <a:rPr lang="ko-KR" altLang="en-US" dirty="0"/>
              <a:t> 시각 대신 언어로 사진을 이해할 수 있는 묘사가 필요합니다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2.</a:t>
            </a:r>
            <a:r>
              <a:rPr lang="ko-KR" altLang="en-US" dirty="0"/>
              <a:t>묘사한 사진을 다시 찾아서 볼 수 있는 수단이 필요합니다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6824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632465-0649-68D7-0A49-06E1F19ABFAF}"/>
              </a:ext>
            </a:extLst>
          </p:cNvPr>
          <p:cNvSpPr/>
          <p:nvPr/>
        </p:nvSpPr>
        <p:spPr>
          <a:xfrm>
            <a:off x="0" y="0"/>
            <a:ext cx="12192000" cy="6845442"/>
          </a:xfrm>
          <a:prstGeom prst="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E025FB6-94AA-6B2F-A1DD-60C07513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8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ore-KR" altLang="en-US" sz="2500" dirty="0"/>
              <a:t>솔루션</a:t>
            </a:r>
            <a:endParaRPr lang="ko-Kore-KR" altLang="en-US" sz="25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2050C5-F17D-70C3-476F-D7033FE9C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786355"/>
            <a:ext cx="5181600" cy="6961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800" dirty="0"/>
              <a:t>기계적이고 감정 없는 톤 →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개인의 맥락과 감정에 맞는 </a:t>
            </a:r>
            <a:r>
              <a:rPr lang="ko-KR" altLang="en-US" sz="1800" dirty="0" err="1"/>
              <a:t>의미있는</a:t>
            </a:r>
            <a:r>
              <a:rPr lang="ko-KR" altLang="en-US" sz="1800" dirty="0"/>
              <a:t> 문장으로</a:t>
            </a:r>
          </a:p>
          <a:p>
            <a:endParaRPr lang="ko-KR" altLang="en-US" sz="2000" dirty="0"/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1C3AA4E2-47D7-1E97-CF6E-77403310349B}"/>
              </a:ext>
            </a:extLst>
          </p:cNvPr>
          <p:cNvSpPr txBox="1">
            <a:spLocks/>
          </p:cNvSpPr>
          <p:nvPr/>
        </p:nvSpPr>
        <p:spPr>
          <a:xfrm>
            <a:off x="6324602" y="1690688"/>
            <a:ext cx="5181600" cy="791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타인에게 </a:t>
            </a:r>
            <a:r>
              <a:rPr lang="ko-KR" altLang="en-US" sz="1800" dirty="0" err="1"/>
              <a:t>의존해야함</a:t>
            </a:r>
            <a:r>
              <a:rPr lang="ko-KR" altLang="en-US" sz="1800" dirty="0"/>
              <a:t> →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독립적으로 기록하고 되돌아볼 수 있는 서비스</a:t>
            </a:r>
            <a:endParaRPr lang="ko-KR" altLang="en-US" sz="2000" dirty="0"/>
          </a:p>
        </p:txBody>
      </p:sp>
      <p:pic>
        <p:nvPicPr>
          <p:cNvPr id="17" name="그림 16" descr="도표, 텍스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C3E793-AAD5-30D6-4788-06CDB260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91" y="2627257"/>
            <a:ext cx="4960018" cy="3496536"/>
          </a:xfrm>
          <a:prstGeom prst="rect">
            <a:avLst/>
          </a:prstGeom>
        </p:spPr>
      </p:pic>
      <p:pic>
        <p:nvPicPr>
          <p:cNvPr id="19" name="그림 18" descr="텍스트, 원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A09295-05EA-6C62-42C5-855765A7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46" y="2324141"/>
            <a:ext cx="4514311" cy="41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F0274D1-DC0E-D31E-C669-33EF50669295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dirty="0"/>
              <a:t>핵심 기능 및 기술 설명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6855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5C0C0F-4D11-B38B-E476-51635277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78" y="322384"/>
            <a:ext cx="9129443" cy="62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C75B0D-81AC-69A6-7272-C7CB56AA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42" y="921238"/>
            <a:ext cx="9864715" cy="50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8288572-C9EA-1403-0ED9-6B3563318C71}"/>
              </a:ext>
            </a:extLst>
          </p:cNvPr>
          <p:cNvSpPr txBox="1">
            <a:spLocks/>
          </p:cNvSpPr>
          <p:nvPr/>
        </p:nvSpPr>
        <p:spPr>
          <a:xfrm>
            <a:off x="838200" y="745961"/>
            <a:ext cx="1661809" cy="559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dirty="0"/>
              <a:t>시연영상</a:t>
            </a:r>
            <a:endParaRPr kumimoji="1" lang="ko-Kore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5593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8172-CF0E-7726-13BB-6E96F4DD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DD1E4-3575-D476-B661-B1C58F03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>
              <a:latin typeface="+mj-lt"/>
            </a:endParaRPr>
          </a:p>
          <a:p>
            <a:pPr marL="0" indent="0">
              <a:buNone/>
            </a:pPr>
            <a:r>
              <a:rPr kumimoji="1" lang="en-US" altLang="ko-KR" dirty="0">
                <a:latin typeface="+mj-lt"/>
              </a:rPr>
              <a:t>&gt; </a:t>
            </a:r>
            <a:r>
              <a:rPr kumimoji="1" lang="ko-KR" altLang="en-US" dirty="0">
                <a:latin typeface="+mj-lt"/>
              </a:rPr>
              <a:t>문제정의</a:t>
            </a:r>
            <a:endParaRPr kumimoji="1" lang="en-US" altLang="ko-KR" dirty="0">
              <a:latin typeface="+mj-lt"/>
            </a:endParaRPr>
          </a:p>
          <a:p>
            <a:pPr marL="0" indent="0">
              <a:buNone/>
            </a:pPr>
            <a:r>
              <a:rPr kumimoji="1" lang="en-US" altLang="ko-KR" dirty="0">
                <a:latin typeface="+mj-lt"/>
              </a:rPr>
              <a:t>&gt; </a:t>
            </a:r>
            <a:r>
              <a:rPr kumimoji="1" lang="ko-KR" altLang="en-US" dirty="0">
                <a:latin typeface="+mj-lt"/>
              </a:rPr>
              <a:t>솔루션</a:t>
            </a:r>
            <a:endParaRPr kumimoji="1" lang="en-US" altLang="ko-KR" dirty="0">
              <a:latin typeface="+mj-lt"/>
            </a:endParaRPr>
          </a:p>
          <a:p>
            <a:pPr marL="0" indent="0">
              <a:buNone/>
            </a:pPr>
            <a:r>
              <a:rPr kumimoji="1" lang="en-US" altLang="ko-KR" dirty="0">
                <a:latin typeface="+mj-lt"/>
              </a:rPr>
              <a:t>&gt; </a:t>
            </a:r>
            <a:r>
              <a:rPr kumimoji="1" lang="ko-KR" altLang="en-US" dirty="0">
                <a:latin typeface="+mj-lt"/>
              </a:rPr>
              <a:t>핵심기능 </a:t>
            </a:r>
            <a:r>
              <a:rPr kumimoji="1" lang="ko-Kore-KR" altLang="en-US" dirty="0">
                <a:latin typeface="+mj-lt"/>
              </a:rPr>
              <a:t>및</a:t>
            </a:r>
            <a:r>
              <a:rPr kumimoji="1" lang="ko-KR" altLang="en-US" dirty="0">
                <a:latin typeface="+mj-lt"/>
              </a:rPr>
              <a:t> 사용자 유저 맵</a:t>
            </a:r>
            <a:endParaRPr kumimoji="1" lang="en-US" altLang="ko-KR" dirty="0">
              <a:latin typeface="+mj-lt"/>
            </a:endParaRPr>
          </a:p>
          <a:p>
            <a:pPr marL="0" indent="0">
              <a:buNone/>
            </a:pPr>
            <a:r>
              <a:rPr kumimoji="1" lang="en-US" altLang="ko-KR" dirty="0">
                <a:latin typeface="+mj-lt"/>
              </a:rPr>
              <a:t>&gt; </a:t>
            </a:r>
            <a:r>
              <a:rPr kumimoji="1" lang="ko-KR" altLang="en-US" dirty="0">
                <a:latin typeface="+mj-lt"/>
              </a:rPr>
              <a:t>시연영상</a:t>
            </a:r>
            <a:endParaRPr kumimoji="1" lang="en-US" altLang="ko-KR" dirty="0">
              <a:latin typeface="+mj-lt"/>
            </a:endParaRPr>
          </a:p>
          <a:p>
            <a:pPr marL="0" indent="0">
              <a:buNone/>
            </a:pPr>
            <a:r>
              <a:rPr kumimoji="1" lang="en-US" altLang="ko-KR" dirty="0">
                <a:latin typeface="+mj-lt"/>
              </a:rPr>
              <a:t>&gt; </a:t>
            </a:r>
            <a:r>
              <a:rPr kumimoji="1" lang="ko-KR" altLang="en-US" dirty="0">
                <a:latin typeface="+mj-lt"/>
              </a:rPr>
              <a:t>사용 기술 및 모델 설명</a:t>
            </a:r>
            <a:endParaRPr kumimoji="1" lang="en-US" altLang="ko-KR" dirty="0">
              <a:latin typeface="+mj-lt"/>
            </a:endParaRPr>
          </a:p>
          <a:p>
            <a:pPr marL="0" indent="0">
              <a:buNone/>
            </a:pPr>
            <a:r>
              <a:rPr kumimoji="1" lang="en-US" altLang="ko-KR" dirty="0">
                <a:latin typeface="+mj-lt"/>
              </a:rPr>
              <a:t>&gt;</a:t>
            </a:r>
            <a:r>
              <a:rPr kumimoji="1" lang="ko-KR" altLang="en-US" dirty="0">
                <a:latin typeface="+mj-lt"/>
              </a:rPr>
              <a:t> 비즈니스 모델 및 수익화 전략</a:t>
            </a:r>
          </a:p>
        </p:txBody>
      </p:sp>
    </p:spTree>
    <p:extLst>
      <p:ext uri="{BB962C8B-B14F-4D97-AF65-F5344CB8AC3E}">
        <p14:creationId xmlns:p14="http://schemas.microsoft.com/office/powerpoint/2010/main" val="82817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59ACC0-E991-37CC-FE72-194BB2AA1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64533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인식의 용이성</a:t>
            </a:r>
            <a:r>
              <a:rPr lang="ko-KR" altLang="en-US" sz="2000" dirty="0"/>
              <a:t> </a:t>
            </a:r>
          </a:p>
          <a:p>
            <a:pPr marL="457200" lvl="1" indent="0">
              <a:buNone/>
            </a:pPr>
            <a:r>
              <a:rPr lang="en" altLang="ko-Kore-KR" sz="2000" dirty="0"/>
              <a:t>UI </a:t>
            </a:r>
            <a:r>
              <a:rPr lang="ko-KR" altLang="en-US" sz="2000" dirty="0"/>
              <a:t>상 텍스트는 짧고 명확한 단어로 구성</a:t>
            </a:r>
          </a:p>
          <a:p>
            <a:pPr marL="457200" lvl="1" indent="0">
              <a:buNone/>
            </a:pPr>
            <a:r>
              <a:rPr lang="ko-KR" altLang="en-US" sz="2000" dirty="0"/>
              <a:t>색에 무관한 인식 </a:t>
            </a:r>
            <a:r>
              <a:rPr lang="en-US" altLang="ko-KR" sz="2000" dirty="0"/>
              <a:t>&amp; </a:t>
            </a:r>
            <a:r>
              <a:rPr lang="ko-KR" altLang="en-US" sz="2000" dirty="0"/>
              <a:t>명도 대비</a:t>
            </a:r>
            <a:endParaRPr lang="en-US" altLang="ko-KR" sz="2000" dirty="0"/>
          </a:p>
          <a:p>
            <a:r>
              <a:rPr lang="ko-KR" altLang="en-US" sz="2000" b="1" dirty="0"/>
              <a:t>운용의 용이성</a:t>
            </a:r>
            <a:r>
              <a:rPr lang="ko-KR" altLang="en-US" sz="2000" dirty="0"/>
              <a:t> </a:t>
            </a:r>
          </a:p>
          <a:p>
            <a:pPr marL="457200" lvl="1" indent="0">
              <a:buNone/>
            </a:pPr>
            <a:r>
              <a:rPr lang="ko-KR" altLang="en-US" sz="2000" dirty="0"/>
              <a:t>초점 </a:t>
            </a:r>
            <a:r>
              <a:rPr lang="en-US" altLang="ko-KR" sz="2000" dirty="0"/>
              <a:t>: </a:t>
            </a:r>
            <a:r>
              <a:rPr lang="ko-KR" altLang="en-US" sz="2000" dirty="0"/>
              <a:t>현재 좌측 상단을 시작으로   하단으로 이동되는 논리적 구조</a:t>
            </a:r>
            <a:r>
              <a:rPr lang="en-US" altLang="ko-KR" sz="2000" dirty="0"/>
              <a:t>. </a:t>
            </a:r>
          </a:p>
          <a:p>
            <a:pPr marL="457200" lvl="1" indent="0">
              <a:buNone/>
            </a:pPr>
            <a:r>
              <a:rPr lang="ko-KR" altLang="en-US" sz="2000" dirty="0"/>
              <a:t>컨트롤의 가로와 세로 크기는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ko-KR" altLang="en-US" sz="2000" dirty="0"/>
              <a:t>각각 </a:t>
            </a:r>
            <a:r>
              <a:rPr lang="en-US" altLang="ko-KR" sz="2000" dirty="0"/>
              <a:t>9</a:t>
            </a:r>
            <a:r>
              <a:rPr lang="en" altLang="ko-Kore-KR" sz="2000" dirty="0"/>
              <a:t>mm </a:t>
            </a:r>
            <a:r>
              <a:rPr lang="ko-KR" altLang="en-US" sz="2000" dirty="0"/>
              <a:t>이상 제공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F91A05-A082-51CD-ACC5-05757B6C8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64533"/>
            <a:ext cx="5181600" cy="4351338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이해의 용이성</a:t>
            </a:r>
            <a:r>
              <a:rPr lang="ko-KR" altLang="en-US" sz="2000" dirty="0"/>
              <a:t> </a:t>
            </a:r>
          </a:p>
          <a:p>
            <a:pPr marL="457200" lvl="1" indent="0">
              <a:buNone/>
            </a:pPr>
            <a:r>
              <a:rPr lang="ko-KR" altLang="en-US" sz="2000" dirty="0"/>
              <a:t>사용자 인터페이스의 일관성</a:t>
            </a:r>
            <a:endParaRPr lang="en-US" altLang="ko-KR" sz="2000" dirty="0"/>
          </a:p>
          <a:p>
            <a:pPr marL="457200" lvl="1" indent="0">
              <a:buNone/>
            </a:pPr>
            <a:endParaRPr lang="ko-KR" altLang="en-US" sz="2000" dirty="0"/>
          </a:p>
          <a:p>
            <a:r>
              <a:rPr lang="ko-KR" altLang="en-US" sz="2000" b="1" dirty="0"/>
              <a:t>견고성</a:t>
            </a:r>
            <a:r>
              <a:rPr lang="ko-KR" altLang="en-US" sz="2000" dirty="0"/>
              <a:t> </a:t>
            </a:r>
          </a:p>
          <a:p>
            <a:pPr marL="457200" lvl="1" indent="0">
              <a:buNone/>
            </a:pPr>
            <a:r>
              <a:rPr lang="ko-KR" altLang="en-US" sz="2000" dirty="0"/>
              <a:t>폰트 관련 기능의 활용</a:t>
            </a:r>
            <a:endParaRPr lang="ko-Kore-KR" altLang="en-US" sz="2000" dirty="0"/>
          </a:p>
        </p:txBody>
      </p:sp>
      <p:pic>
        <p:nvPicPr>
          <p:cNvPr id="7" name="그림 6" descr="스크린샷, 피아노, 키보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14C7C3-BF6F-B7A3-69EA-7A991AAD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966813"/>
            <a:ext cx="8115301" cy="13786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153B6D-D9B5-D1DA-6C4B-79DD4EFCCCFF}"/>
              </a:ext>
            </a:extLst>
          </p:cNvPr>
          <p:cNvSpPr txBox="1"/>
          <p:nvPr/>
        </p:nvSpPr>
        <p:spPr>
          <a:xfrm>
            <a:off x="838200" y="765196"/>
            <a:ext cx="8320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/>
              <a:t>UX </a:t>
            </a:r>
            <a:r>
              <a:rPr kumimoji="1" lang="ko-Kore-KR" altLang="en-US" sz="2500" dirty="0"/>
              <a:t>최적화</a:t>
            </a:r>
            <a:r>
              <a:rPr kumimoji="1" lang="ko-KR" altLang="en-US" sz="2500" dirty="0"/>
              <a:t> 방향 </a:t>
            </a:r>
            <a:r>
              <a:rPr kumimoji="1" lang="en-US" altLang="ko-KR" sz="2500" dirty="0"/>
              <a:t>1.</a:t>
            </a:r>
            <a:r>
              <a:rPr kumimoji="1" lang="ko-KR" altLang="en-US" sz="2500" dirty="0"/>
              <a:t> </a:t>
            </a:r>
            <a:r>
              <a:rPr lang="en" altLang="ko-Kore-KR" sz="2500" b="1" dirty="0"/>
              <a:t>WCAG2Mobile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웹 컨텐츠 접근성 가이드</a:t>
            </a:r>
            <a:r>
              <a:rPr lang="en-US" altLang="ko-KR" sz="2500" b="1" dirty="0"/>
              <a:t>)</a:t>
            </a:r>
            <a:endParaRPr kumimoji="1" lang="ko-Kore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8339EC-EBAD-E70B-3AC1-A3E0FA0C9FD3}"/>
              </a:ext>
            </a:extLst>
          </p:cNvPr>
          <p:cNvSpPr txBox="1"/>
          <p:nvPr/>
        </p:nvSpPr>
        <p:spPr>
          <a:xfrm>
            <a:off x="867384" y="1175242"/>
            <a:ext cx="1021404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WCAG 2.0</a:t>
            </a:r>
            <a:r>
              <a:rPr lang="ko-KR" altLang="en-US" dirty="0"/>
              <a:t>에서 제시하는 접근성 설계의 </a:t>
            </a:r>
            <a:r>
              <a:rPr lang="en-US" altLang="ko-KR" dirty="0"/>
              <a:t>4</a:t>
            </a:r>
            <a:r>
              <a:rPr lang="ko-KR" altLang="en-US" dirty="0"/>
              <a:t>가지 원칙 → </a:t>
            </a:r>
            <a:r>
              <a:rPr lang="ko-KR" altLang="en-US" sz="1400" dirty="0"/>
              <a:t>인식의 용이성</a:t>
            </a:r>
            <a:r>
              <a:rPr lang="en-US" altLang="ko-KR" sz="1400" dirty="0"/>
              <a:t>, </a:t>
            </a:r>
            <a:r>
              <a:rPr lang="ko-KR" altLang="en-US" sz="1400" dirty="0"/>
              <a:t>운용의 용이성</a:t>
            </a:r>
            <a:r>
              <a:rPr lang="en-US" altLang="ko-KR" sz="1400" dirty="0"/>
              <a:t>, </a:t>
            </a:r>
            <a:r>
              <a:rPr lang="ko-KR" altLang="en-US" sz="1400" dirty="0"/>
              <a:t>이해의 용이성</a:t>
            </a:r>
            <a:r>
              <a:rPr lang="en-US" altLang="ko-KR" sz="1400" dirty="0"/>
              <a:t>, </a:t>
            </a:r>
            <a:r>
              <a:rPr lang="ko-KR" altLang="en-US" sz="1400" dirty="0"/>
              <a:t>견고성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3415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253904-9FFC-EC50-14DA-222735F759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0875" y="1825625"/>
            <a:ext cx="5116249" cy="435133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BE0ED-F45A-D296-890A-D605A8C04F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kumimoji="1" lang="ko-Kore-KR" altLang="en-US" sz="2300" dirty="0"/>
              <a:t>카카오톡</a:t>
            </a:r>
            <a:r>
              <a:rPr kumimoji="1" lang="ko-KR" altLang="en-US" sz="2300" dirty="0"/>
              <a:t> 오픈채팅방</a:t>
            </a:r>
            <a:endParaRPr kumimoji="1" lang="en-US" altLang="ko-KR" sz="2300" dirty="0"/>
          </a:p>
          <a:p>
            <a:pPr marL="0" indent="0">
              <a:buNone/>
            </a:pPr>
            <a:r>
              <a:rPr kumimoji="1" lang="en-US" altLang="ko-KR" sz="2300" dirty="0"/>
              <a:t>(</a:t>
            </a:r>
            <a:r>
              <a:rPr kumimoji="1" lang="ko-KR" altLang="en-US" sz="2300" dirty="0"/>
              <a:t>소통하는 시각장애인의 지혜</a:t>
            </a:r>
            <a:r>
              <a:rPr kumimoji="1" lang="en-US" altLang="ko-KR" sz="2300" dirty="0"/>
              <a:t>,</a:t>
            </a:r>
            <a:r>
              <a:rPr kumimoji="1" lang="ko-KR" altLang="en-US" sz="2300" dirty="0"/>
              <a:t> </a:t>
            </a:r>
            <a:r>
              <a:rPr kumimoji="1" lang="en-US" altLang="ko-KR" sz="2300" dirty="0"/>
              <a:t>60</a:t>
            </a:r>
            <a:r>
              <a:rPr kumimoji="1" lang="ko-KR" altLang="en-US" sz="2300" dirty="0"/>
              <a:t>명 </a:t>
            </a:r>
            <a:r>
              <a:rPr kumimoji="1" lang="en-US" altLang="ko-KR" sz="2300" dirty="0"/>
              <a:t>)</a:t>
            </a:r>
          </a:p>
          <a:p>
            <a:pPr marL="0" indent="0">
              <a:buNone/>
            </a:pPr>
            <a:endParaRPr kumimoji="1" lang="en-US" altLang="ko-KR" sz="2300" dirty="0"/>
          </a:p>
          <a:p>
            <a:r>
              <a:rPr kumimoji="1" lang="ko-KR" altLang="en-US" sz="2300" dirty="0"/>
              <a:t>한국시각장애인연합회</a:t>
            </a:r>
            <a:endParaRPr kumimoji="1" lang="en-US" altLang="ko-KR" sz="2300" dirty="0"/>
          </a:p>
          <a:p>
            <a:pPr marL="0" indent="0">
              <a:buNone/>
            </a:pPr>
            <a:r>
              <a:rPr kumimoji="1" lang="en-US" altLang="ko-KR" sz="2300" dirty="0"/>
              <a:t>(</a:t>
            </a:r>
            <a:r>
              <a:rPr kumimoji="1" lang="ko-KR" altLang="en-US" sz="2300" dirty="0"/>
              <a:t>전화 인터뷰</a:t>
            </a:r>
            <a:r>
              <a:rPr kumimoji="1" lang="en-US" altLang="ko-KR" sz="2300" dirty="0"/>
              <a:t>)</a:t>
            </a:r>
          </a:p>
          <a:p>
            <a:pPr marL="0" indent="0">
              <a:buNone/>
            </a:pPr>
            <a:endParaRPr kumimoji="1" lang="en-US" altLang="ko-KR" sz="2300" dirty="0"/>
          </a:p>
          <a:p>
            <a:r>
              <a:rPr kumimoji="1" lang="ko-KR" altLang="en-US" sz="2300" dirty="0"/>
              <a:t>강동 시각장애인 복지관 정보문화팀 </a:t>
            </a:r>
            <a:r>
              <a:rPr kumimoji="1" lang="en-US" altLang="ko-KR" sz="2300" dirty="0"/>
              <a:t>(</a:t>
            </a:r>
            <a:r>
              <a:rPr kumimoji="1" lang="ko-KR" altLang="en-US" sz="2300" dirty="0"/>
              <a:t>전화 문의</a:t>
            </a:r>
            <a:r>
              <a:rPr kumimoji="1" lang="en-US" altLang="ko-KR" sz="2300" dirty="0"/>
              <a:t>)</a:t>
            </a:r>
          </a:p>
          <a:p>
            <a:pPr marL="0" indent="0">
              <a:buNone/>
            </a:pPr>
            <a:endParaRPr kumimoji="1" lang="en-US" altLang="ko-KR" sz="2300" dirty="0"/>
          </a:p>
          <a:p>
            <a:r>
              <a:rPr kumimoji="1" lang="ko-KR" altLang="en-US" sz="2300" dirty="0"/>
              <a:t>디지털 접근성 진흥원</a:t>
            </a:r>
            <a:endParaRPr kumimoji="1" lang="en-US" altLang="ko-KR" sz="2300" dirty="0"/>
          </a:p>
          <a:p>
            <a:pPr marL="0" indent="0">
              <a:buNone/>
            </a:pPr>
            <a:r>
              <a:rPr kumimoji="1" lang="en-US" altLang="ko-KR" sz="2300" dirty="0"/>
              <a:t>(</a:t>
            </a:r>
            <a:r>
              <a:rPr kumimoji="1" lang="ko-KR" altLang="en-US" sz="2300" dirty="0"/>
              <a:t>메일 문의</a:t>
            </a:r>
            <a:r>
              <a:rPr kumimoji="1" lang="en-US" altLang="ko-KR" sz="2300" dirty="0"/>
              <a:t>)</a:t>
            </a:r>
            <a:endParaRPr kumimoji="1" lang="en-US" altLang="ko-Kore-KR" sz="2300" dirty="0"/>
          </a:p>
          <a:p>
            <a:pPr marL="0" indent="0">
              <a:buNone/>
            </a:pPr>
            <a:endParaRPr kumimoji="1" lang="en-US" altLang="ko-Kore-KR" sz="2300" dirty="0"/>
          </a:p>
          <a:p>
            <a:pPr marL="0" indent="0">
              <a:buNone/>
            </a:pPr>
            <a:endParaRPr kumimoji="1" lang="en-US" altLang="ko-Kore-KR" sz="2300" dirty="0"/>
          </a:p>
          <a:p>
            <a:pPr marL="0" indent="0">
              <a:buNone/>
            </a:pPr>
            <a:endParaRPr kumimoji="1" lang="ko-Kore-KR" altLang="en-US" sz="2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1C8D6-419C-B65F-F040-FA903F66AE95}"/>
              </a:ext>
            </a:extLst>
          </p:cNvPr>
          <p:cNvSpPr txBox="1"/>
          <p:nvPr/>
        </p:nvSpPr>
        <p:spPr>
          <a:xfrm>
            <a:off x="838200" y="771802"/>
            <a:ext cx="9048750" cy="2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/>
              <a:t>UX </a:t>
            </a:r>
            <a:r>
              <a:rPr kumimoji="1" lang="ko-Kore-KR" altLang="en-US" sz="2500" dirty="0"/>
              <a:t>최적화</a:t>
            </a:r>
            <a:r>
              <a:rPr kumimoji="1" lang="ko-KR" altLang="en-US" sz="2500" dirty="0"/>
              <a:t> 방향 </a:t>
            </a:r>
            <a:r>
              <a:rPr kumimoji="1" lang="en-US" altLang="ko-KR" sz="2500" dirty="0"/>
              <a:t>2.</a:t>
            </a:r>
            <a:r>
              <a:rPr kumimoji="1" lang="ko-KR" altLang="en-US" sz="2500" dirty="0"/>
              <a:t> </a:t>
            </a:r>
            <a:r>
              <a:rPr lang="ko-KR" altLang="en-US" sz="2500" b="1" dirty="0"/>
              <a:t>실사용자와 소통 </a:t>
            </a:r>
            <a:endParaRPr kumimoji="1" lang="ko-Kore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99567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13B64-3CF5-85D3-9BCA-00B66E16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500" dirty="0"/>
              <a:t>사용</a:t>
            </a:r>
            <a:r>
              <a:rPr kumimoji="1" lang="ko-KR" altLang="en-US" sz="2500" dirty="0"/>
              <a:t> </a:t>
            </a:r>
            <a:r>
              <a:rPr kumimoji="1" lang="ko-Kore-KR" altLang="en-US" sz="2500" dirty="0"/>
              <a:t>기술</a:t>
            </a:r>
            <a:r>
              <a:rPr kumimoji="1" lang="en-US" altLang="ko-Kore-KR" sz="2500" dirty="0"/>
              <a:t>,</a:t>
            </a:r>
            <a:r>
              <a:rPr kumimoji="1" lang="ko-KR" altLang="en-US" sz="2500" dirty="0"/>
              <a:t> 개발일정</a:t>
            </a:r>
            <a:endParaRPr kumimoji="1" lang="ko-Kore-KR" altLang="en-US" sz="25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48E5220-E3CB-2CC8-A67B-659B91551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33083"/>
              </p:ext>
            </p:extLst>
          </p:nvPr>
        </p:nvGraphicFramePr>
        <p:xfrm>
          <a:off x="838200" y="2062712"/>
          <a:ext cx="5815584" cy="2906082"/>
        </p:xfrm>
        <a:graphic>
          <a:graphicData uri="http://schemas.openxmlformats.org/drawingml/2006/table">
            <a:tbl>
              <a:tblPr/>
              <a:tblGrid>
                <a:gridCol w="1780894">
                  <a:extLst>
                    <a:ext uri="{9D8B030D-6E8A-4147-A177-3AD203B41FA5}">
                      <a16:colId xmlns:a16="http://schemas.microsoft.com/office/drawing/2014/main" val="1613070379"/>
                    </a:ext>
                  </a:extLst>
                </a:gridCol>
                <a:gridCol w="4034690">
                  <a:extLst>
                    <a:ext uri="{9D8B030D-6E8A-4147-A177-3AD203B41FA5}">
                      <a16:colId xmlns:a16="http://schemas.microsoft.com/office/drawing/2014/main" val="3990142822"/>
                    </a:ext>
                  </a:extLst>
                </a:gridCol>
              </a:tblGrid>
              <a:tr h="2825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/>
                        <a:t>항목</a:t>
                      </a:r>
                      <a:endParaRPr lang="ko-KR" altLang="en-US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>
                          <a:effectLst/>
                        </a:rPr>
                        <a:t>기술 스택</a:t>
                      </a:r>
                      <a:endParaRPr lang="ko-KR" altLang="en-US" sz="1200">
                        <a:effectLst/>
                      </a:endParaRP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14015"/>
                  </a:ext>
                </a:extLst>
              </a:tr>
              <a:tr h="645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/>
                        <a:t>프론트엔드</a:t>
                      </a:r>
                      <a:endParaRPr lang="ko-KR" altLang="en-US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dirty="0">
                          <a:effectLst/>
                        </a:rPr>
                        <a:t>Android (Kotlin, Jetpack Compose)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378978"/>
                  </a:ext>
                </a:extLst>
              </a:tr>
              <a:tr h="4036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/>
                        <a:t>백엔드</a:t>
                      </a:r>
                      <a:endParaRPr lang="ko-KR" altLang="en-US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dirty="0" err="1">
                          <a:effectLst/>
                        </a:rPr>
                        <a:t>django</a:t>
                      </a:r>
                      <a:endParaRPr lang="en" sz="1200" dirty="0">
                        <a:effectLst/>
                      </a:endParaRP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191878"/>
                  </a:ext>
                </a:extLst>
              </a:tr>
              <a:tr h="524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/>
                        <a:t>AI/ML</a:t>
                      </a:r>
                      <a:endParaRPr lang="en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dirty="0" err="1">
                          <a:effectLst/>
                        </a:rPr>
                        <a:t>PyTorch</a:t>
                      </a:r>
                      <a:r>
                        <a:rPr lang="en" sz="1200" dirty="0">
                          <a:effectLst/>
                        </a:rPr>
                        <a:t> ,</a:t>
                      </a:r>
                      <a:r>
                        <a:rPr lang="en" sz="1200" b="1" dirty="0">
                          <a:effectLst/>
                        </a:rPr>
                        <a:t>BLIP 1 large</a:t>
                      </a:r>
                      <a:r>
                        <a:rPr lang="en-US" altLang="ko-KR" sz="1200" b="1" dirty="0">
                          <a:effectLst/>
                        </a:rPr>
                        <a:t>,</a:t>
                      </a:r>
                      <a:r>
                        <a:rPr lang="en" sz="1200" b="1" dirty="0">
                          <a:effectLst/>
                        </a:rPr>
                        <a:t>CLIP 1 base</a:t>
                      </a:r>
                      <a:r>
                        <a:rPr lang="en-US" altLang="ko-KR" sz="1200" b="1" dirty="0">
                          <a:effectLst/>
                        </a:rPr>
                        <a:t>, GPT-4o</a:t>
                      </a:r>
                      <a:endParaRPr lang="en" sz="1200" dirty="0">
                        <a:effectLst/>
                      </a:endParaRP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551676"/>
                  </a:ext>
                </a:extLst>
              </a:tr>
              <a:tr h="766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/>
                        <a:t>데이터베이스</a:t>
                      </a:r>
                      <a:endParaRPr lang="ko-KR" altLang="en-US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ore-KR" sz="1200" dirty="0">
                          <a:effectLst/>
                        </a:rPr>
                        <a:t>ROOM DB, DAO</a:t>
                      </a:r>
                      <a:endParaRPr lang="ko-Kore-KR" altLang="en-US" sz="1200" dirty="0">
                        <a:effectLst/>
                      </a:endParaRP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714859"/>
                  </a:ext>
                </a:extLst>
              </a:tr>
              <a:tr h="2825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/>
                        <a:t>배포</a:t>
                      </a:r>
                      <a:endParaRPr lang="ko-KR" altLang="en-US" sz="120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dirty="0">
                          <a:effectLst/>
                        </a:rPr>
                        <a:t>Google Play Store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36852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CC7C86-3226-5E45-33A0-69A45A1B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84" y="1966169"/>
            <a:ext cx="4995672" cy="30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55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45188-0587-8A4D-E064-8BD5862A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500" dirty="0"/>
              <a:t>서비스</a:t>
            </a:r>
            <a:r>
              <a:rPr kumimoji="1" lang="ko-KR" altLang="en-US" sz="2500" dirty="0"/>
              <a:t> 아키텍처</a:t>
            </a:r>
            <a:endParaRPr kumimoji="1" lang="ko-Kore-KR" altLang="en-US" sz="2500" dirty="0"/>
          </a:p>
        </p:txBody>
      </p:sp>
      <p:pic>
        <p:nvPicPr>
          <p:cNvPr id="4" name="그림 3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B8AFF5-0F68-B606-019C-A69EE6E6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28" y="1033016"/>
            <a:ext cx="8583143" cy="55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3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076D6-317B-DFFC-D7E7-74AC68E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시퀀스 다이어그램 작성</a:t>
            </a:r>
            <a:endParaRPr lang="en-US" altLang="ko-KR" dirty="0"/>
          </a:p>
          <a:p>
            <a:r>
              <a:rPr lang="en" altLang="ko-Kore-KR" dirty="0"/>
              <a:t>DRF</a:t>
            </a:r>
            <a:r>
              <a:rPr lang="en-US" altLang="ko-KR" dirty="0"/>
              <a:t>(</a:t>
            </a:r>
            <a:r>
              <a:rPr lang="en" altLang="ko-Kore-KR" dirty="0"/>
              <a:t>Django REST Framework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활용해 </a:t>
            </a:r>
            <a:r>
              <a:rPr lang="en" altLang="ko-Kore-KR" dirty="0"/>
              <a:t>API </a:t>
            </a:r>
            <a:r>
              <a:rPr lang="ko-KR" altLang="en-US" dirty="0"/>
              <a:t>서버 구축</a:t>
            </a:r>
            <a:endParaRPr lang="en-US" altLang="ko-KR" dirty="0"/>
          </a:p>
          <a:p>
            <a:r>
              <a:rPr lang="en" altLang="ko-Kore-KR" dirty="0"/>
              <a:t>LLM API </a:t>
            </a:r>
            <a:r>
              <a:rPr lang="ko-KR" altLang="en-US" dirty="0"/>
              <a:t>사용량을 추적하는 모델 정의</a:t>
            </a: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4BDBF5D-782C-DA2C-02A9-92FA0C6C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2500" dirty="0"/>
              <a:t>서버 </a:t>
            </a:r>
            <a:r>
              <a:rPr kumimoji="1" lang="en-US" altLang="ko-KR" sz="2500" dirty="0"/>
              <a:t>&amp;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백엔드</a:t>
            </a:r>
            <a:endParaRPr kumimoji="1" lang="ko-Kore-KR" altLang="en-US" sz="2500" dirty="0"/>
          </a:p>
        </p:txBody>
      </p:sp>
      <p:pic>
        <p:nvPicPr>
          <p:cNvPr id="3074" name="Picture 2" descr="이미지">
            <a:extLst>
              <a:ext uri="{FF2B5EF4-FFF2-40B4-BE49-F238E27FC236}">
                <a16:creationId xmlns:a16="http://schemas.microsoft.com/office/drawing/2014/main" id="{443798BF-494E-864B-7151-42C14541C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03990"/>
            <a:ext cx="3728801" cy="28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폰트, 텍스트, 화이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369512-5F80-36B8-9430-9FB8E846B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3198070"/>
            <a:ext cx="2191966" cy="40592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B2F3EC-A680-7539-4970-25EF1BDC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3603990"/>
            <a:ext cx="2816968" cy="3129964"/>
          </a:xfrm>
          <a:prstGeom prst="rect">
            <a:avLst/>
          </a:prstGeom>
        </p:spPr>
      </p:pic>
      <p:pic>
        <p:nvPicPr>
          <p:cNvPr id="14" name="그림 13" descr="텍스트, 도표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417BF7-21F1-9A7B-EA21-8D9559210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018" y="3715421"/>
            <a:ext cx="3176216" cy="25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12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W TO IT #10 POSTMAN을 아시나요..?">
            <a:extLst>
              <a:ext uri="{FF2B5EF4-FFF2-40B4-BE49-F238E27FC236}">
                <a16:creationId xmlns:a16="http://schemas.microsoft.com/office/drawing/2014/main" id="{E66A63B4-0ADD-CDC6-E8E4-05F2DC3BE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684" y="4296047"/>
            <a:ext cx="4588210" cy="229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E4F75-03B4-564C-96A8-1336CDFB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ore-KR" dirty="0"/>
              <a:t>API </a:t>
            </a:r>
            <a:r>
              <a:rPr lang="ko-KR" altLang="en-US" dirty="0" err="1"/>
              <a:t>엔드포인트</a:t>
            </a:r>
            <a:r>
              <a:rPr lang="ko-KR" altLang="en-US" dirty="0"/>
              <a:t> 설계</a:t>
            </a:r>
            <a:endParaRPr lang="en-US" altLang="ko-KR" dirty="0"/>
          </a:p>
          <a:p>
            <a:r>
              <a:rPr lang="en-US" altLang="ko-Kore-KR" dirty="0"/>
              <a:t>Test</a:t>
            </a:r>
            <a:r>
              <a:rPr lang="ko-KR" altLang="en-US" dirty="0"/>
              <a:t>용 앱 나오기 전에 먼저 </a:t>
            </a:r>
            <a:r>
              <a:rPr lang="en" altLang="ko-Kore-KR" dirty="0"/>
              <a:t>POSTMAN</a:t>
            </a:r>
            <a:r>
              <a:rPr lang="ko-KR" altLang="en-US" dirty="0" err="1"/>
              <a:t>으로</a:t>
            </a:r>
            <a:r>
              <a:rPr lang="ko-KR" altLang="en-US" dirty="0"/>
              <a:t> 로컬 환경에서 서버에 파일 전송 테스트 진행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8975F56-AC89-05F0-6AE5-202A8FF8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2500" dirty="0"/>
              <a:t>서버 </a:t>
            </a:r>
            <a:r>
              <a:rPr kumimoji="1" lang="en-US" altLang="ko-KR" sz="2500" dirty="0"/>
              <a:t>&amp;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백엔드</a:t>
            </a:r>
            <a:endParaRPr kumimoji="1" lang="ko-Kore-KR" altLang="en-US" sz="2500" dirty="0"/>
          </a:p>
        </p:txBody>
      </p:sp>
      <p:pic>
        <p:nvPicPr>
          <p:cNvPr id="6" name="그림 5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32867C-844B-61DB-2325-694D65A4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98571"/>
            <a:ext cx="3479908" cy="24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9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97FEC-4D04-9DB5-E105-505A6341F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싱글톤</a:t>
            </a:r>
            <a:r>
              <a:rPr lang="ko-KR" altLang="en-US" dirty="0"/>
              <a:t> 패턴으로 구성한 모델 </a:t>
            </a:r>
            <a:r>
              <a:rPr lang="ko-KR" altLang="en-US" dirty="0" err="1"/>
              <a:t>로더를</a:t>
            </a:r>
            <a:r>
              <a:rPr lang="ko-KR" altLang="en-US" dirty="0"/>
              <a:t> 서버 시작 시 한 번만 초기화해</a:t>
            </a:r>
            <a:r>
              <a:rPr lang="en-US" altLang="ko-KR" dirty="0"/>
              <a:t>, </a:t>
            </a:r>
            <a:r>
              <a:rPr lang="ko-KR" altLang="en-US" dirty="0"/>
              <a:t>모든 요청에서 같은 모델 인스턴스를 안전하게 공유</a:t>
            </a:r>
            <a:endParaRPr lang="en-US" altLang="ko-KR" dirty="0"/>
          </a:p>
          <a:p>
            <a:pPr marL="0" indent="0">
              <a:buNone/>
            </a:pPr>
            <a:r>
              <a:rPr lang="en" altLang="ko-Kore-KR" dirty="0" err="1"/>
              <a:t>future_blip</a:t>
            </a:r>
            <a:r>
              <a:rPr lang="en" altLang="ko-Kore-KR" dirty="0"/>
              <a:t> = </a:t>
            </a:r>
            <a:r>
              <a:rPr lang="en" altLang="ko-Kore-KR" dirty="0" err="1"/>
              <a:t>executor.submit</a:t>
            </a:r>
            <a:r>
              <a:rPr lang="en" altLang="ko-Kore-KR" dirty="0"/>
              <a:t>(</a:t>
            </a:r>
            <a:r>
              <a:rPr lang="en" altLang="ko-Kore-KR" dirty="0" err="1"/>
              <a:t>get_blip_analyze</a:t>
            </a:r>
            <a:r>
              <a:rPr lang="en" altLang="ko-Kore-KR" dirty="0"/>
              <a:t>, </a:t>
            </a:r>
            <a:r>
              <a:rPr lang="en" altLang="ko-Kore-KR" dirty="0" err="1"/>
              <a:t>image_data</a:t>
            </a:r>
            <a:r>
              <a:rPr lang="en" altLang="ko-Kore-KR" dirty="0"/>
              <a:t>)</a:t>
            </a:r>
          </a:p>
          <a:p>
            <a:pPr marL="0" indent="0">
              <a:buNone/>
            </a:pPr>
            <a:r>
              <a:rPr lang="en" altLang="ko-Kore-KR" dirty="0" err="1"/>
              <a:t>future_clip</a:t>
            </a:r>
            <a:r>
              <a:rPr lang="en" altLang="ko-Kore-KR" dirty="0"/>
              <a:t> = </a:t>
            </a:r>
            <a:r>
              <a:rPr lang="en" altLang="ko-Kore-KR" dirty="0" err="1"/>
              <a:t>executor.submit</a:t>
            </a:r>
            <a:r>
              <a:rPr lang="en" altLang="ko-Kore-KR" dirty="0"/>
              <a:t>(</a:t>
            </a:r>
            <a:r>
              <a:rPr lang="en" altLang="ko-Kore-KR" dirty="0" err="1"/>
              <a:t>get_clip_analyze</a:t>
            </a:r>
            <a:r>
              <a:rPr lang="en" altLang="ko-Kore-KR" dirty="0"/>
              <a:t>, </a:t>
            </a:r>
            <a:r>
              <a:rPr lang="en" altLang="ko-Kore-KR" dirty="0" err="1"/>
              <a:t>image_data</a:t>
            </a:r>
            <a:r>
              <a:rPr lang="en" altLang="ko-Kore-KR" dirty="0"/>
              <a:t>)</a:t>
            </a:r>
          </a:p>
          <a:p>
            <a:r>
              <a:rPr lang="ko-KR" altLang="en-US" dirty="0" err="1"/>
              <a:t>스레드풀에</a:t>
            </a:r>
            <a:r>
              <a:rPr lang="ko-KR" altLang="en-US" dirty="0"/>
              <a:t> 작업을 비동기로 제출하여 </a:t>
            </a:r>
            <a:r>
              <a:rPr lang="en" altLang="ko-Kore-KR" dirty="0"/>
              <a:t>BLIP </a:t>
            </a:r>
            <a:r>
              <a:rPr lang="ko-KR" altLang="en-US" dirty="0"/>
              <a:t>분석과 </a:t>
            </a:r>
            <a:r>
              <a:rPr lang="en" altLang="ko-Kore-KR" dirty="0"/>
              <a:t>CLIP </a:t>
            </a:r>
            <a:r>
              <a:rPr lang="ko-KR" altLang="en-US" dirty="0"/>
              <a:t>분석을 병렬 처리</a:t>
            </a:r>
            <a:r>
              <a:rPr lang="en-US" altLang="ko-KR" dirty="0"/>
              <a:t>, </a:t>
            </a:r>
            <a:r>
              <a:rPr lang="ko-KR" altLang="en-US" dirty="0"/>
              <a:t>전체 처리 시간을 단축</a:t>
            </a:r>
            <a:endParaRPr lang="en-US" altLang="ko-KR" dirty="0"/>
          </a:p>
          <a:p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5DE817-8ED4-B67D-A3C5-65B1253C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2500" dirty="0"/>
              <a:t>서버 </a:t>
            </a:r>
            <a:r>
              <a:rPr kumimoji="1" lang="en-US" altLang="ko-KR" sz="2500" dirty="0"/>
              <a:t>&amp;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백엔드</a:t>
            </a:r>
            <a:endParaRPr kumimoji="1" lang="ko-Kore-KR" altLang="en-US" sz="2500" dirty="0"/>
          </a:p>
        </p:txBody>
      </p:sp>
      <p:pic>
        <p:nvPicPr>
          <p:cNvPr id="6" name="그림 5" descr="폰트, 텍스트, 화이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CC8EF5-07F1-5919-ECCE-3D72BE35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9" y="4569027"/>
            <a:ext cx="2006600" cy="48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B9C1D7-949F-0655-585E-B36295B7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9" y="5105129"/>
            <a:ext cx="5334000" cy="622300"/>
          </a:xfrm>
          <a:prstGeom prst="rect">
            <a:avLst/>
          </a:prstGeom>
        </p:spPr>
      </p:pic>
      <p:pic>
        <p:nvPicPr>
          <p:cNvPr id="10" name="그림 9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988CBA-1D3D-9915-523D-913B134E8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833" y="4099044"/>
            <a:ext cx="2859903" cy="26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45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3243DA-BA4C-2788-A32E-8C5BBA148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2763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r>
              <a:rPr kumimoji="1" lang="en-US" altLang="ko-KR" dirty="0"/>
              <a:t>temperature(0~2) </a:t>
            </a:r>
            <a:r>
              <a:rPr kumimoji="1" lang="ko-KR" altLang="en-US" dirty="0"/>
              <a:t>기본값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0.3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조정했다</a:t>
            </a:r>
            <a:endParaRPr kumimoji="1" lang="ko-Kore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AF459DB-8DDB-ED11-8D6A-43BE3740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2500" dirty="0"/>
              <a:t>서버 </a:t>
            </a:r>
            <a:r>
              <a:rPr kumimoji="1" lang="en-US" altLang="ko-KR" sz="2500" dirty="0"/>
              <a:t>&amp;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백엔드</a:t>
            </a:r>
            <a:endParaRPr kumimoji="1" lang="ko-Kore-KR" altLang="en-US" sz="2500" dirty="0"/>
          </a:p>
        </p:txBody>
      </p:sp>
      <p:pic>
        <p:nvPicPr>
          <p:cNvPr id="9" name="그림 8" descr="텍스트, 폰트, 영수증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99DAF4-1274-4FB9-9255-96E04B75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309082"/>
            <a:ext cx="7772400" cy="33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32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ED9ED-12F2-8CC9-1C33-FF0B1A1E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500" dirty="0"/>
              <a:t>사용 모델</a:t>
            </a:r>
            <a:endParaRPr kumimoji="1" lang="ko-Kore-KR" altLang="en-US" sz="2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795C8BD-4985-30BD-33B2-5B09F41F9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1784468"/>
            <a:ext cx="9486900" cy="4064000"/>
          </a:xfrm>
        </p:spPr>
      </p:pic>
    </p:spTree>
    <p:extLst>
      <p:ext uri="{BB962C8B-B14F-4D97-AF65-F5344CB8AC3E}">
        <p14:creationId xmlns:p14="http://schemas.microsoft.com/office/powerpoint/2010/main" val="405062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9B699-04D0-98E9-4651-CDA64B4A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500" dirty="0"/>
              <a:t>모델</a:t>
            </a:r>
            <a:r>
              <a:rPr kumimoji="1" lang="ko-KR" altLang="en-US" sz="2500" dirty="0"/>
              <a:t> 비교</a:t>
            </a:r>
            <a:r>
              <a:rPr kumimoji="1" lang="en-US" altLang="ko-KR" sz="2500" dirty="0"/>
              <a:t>-</a:t>
            </a:r>
            <a:r>
              <a:rPr lang="ko-KR" altLang="en-US" sz="2500" dirty="0"/>
              <a:t>이미지 </a:t>
            </a:r>
            <a:r>
              <a:rPr lang="ko-KR" altLang="en-US" sz="2500" dirty="0" err="1"/>
              <a:t>캡셔닝</a:t>
            </a:r>
            <a:r>
              <a:rPr lang="ko-KR" altLang="en-US" sz="2500" dirty="0"/>
              <a:t> 모델</a:t>
            </a:r>
            <a:endParaRPr kumimoji="1" lang="ko-Kore-KR" altLang="en-US" sz="2500" dirty="0"/>
          </a:p>
        </p:txBody>
      </p:sp>
      <p:pic>
        <p:nvPicPr>
          <p:cNvPr id="7" name="그림 6" descr="텍스트, 스크린샷, 폰트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5CFF4A-6ADB-3776-A304-79BEE6B2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15" y="2299053"/>
            <a:ext cx="10179570" cy="30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5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늘, 사람, 휴대 전화, 구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2A15C2-7B80-05CC-1225-1B8351FC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49" r="17900" b="-1"/>
          <a:stretch>
            <a:fillRect/>
          </a:stretch>
        </p:blipFill>
        <p:spPr>
          <a:xfrm>
            <a:off x="665584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1030" name="Picture 6" descr="시각장애인의 청력이 발달한 이유 &lt; Science &lt; 기사본문 - 이코노미사이언스">
            <a:extLst>
              <a:ext uri="{FF2B5EF4-FFF2-40B4-BE49-F238E27FC236}">
                <a16:creationId xmlns:a16="http://schemas.microsoft.com/office/drawing/2014/main" id="{0B253572-FAD1-D4DB-9311-BAA3267E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0" r="16290"/>
          <a:stretch>
            <a:fillRect/>
          </a:stretch>
        </p:blipFill>
        <p:spPr bwMode="auto">
          <a:xfrm>
            <a:off x="1151893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402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7596-2C2C-DDDE-6C49-2E339ECD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500" dirty="0"/>
              <a:t>모델</a:t>
            </a:r>
            <a:r>
              <a:rPr kumimoji="1" lang="ko-KR" altLang="en-US" sz="2500" dirty="0"/>
              <a:t> 비교</a:t>
            </a:r>
            <a:r>
              <a:rPr kumimoji="1" lang="en-US" altLang="ko-KR" sz="2500" dirty="0"/>
              <a:t>-</a:t>
            </a:r>
            <a:r>
              <a:rPr lang="ko-KR" altLang="en-US" sz="2500" dirty="0"/>
              <a:t>이미지 분위기 분석 모델</a:t>
            </a:r>
            <a:endParaRPr kumimoji="1" lang="ko-Kore-KR" altLang="en-US" sz="2500" dirty="0"/>
          </a:p>
        </p:txBody>
      </p:sp>
      <p:pic>
        <p:nvPicPr>
          <p:cNvPr id="4" name="그림 3" descr="텍스트, 스크린샷, 폰트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3CD9E4-E0D7-C10D-E490-5CAFAA3A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58" y="1873770"/>
            <a:ext cx="10066083" cy="34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3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D6E5C025-D50E-CDCD-B817-F1C4B2B5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ore-KR" sz="2500" b="1" dirty="0"/>
              <a:t>BLIP+CLIP+LLM </a:t>
            </a:r>
            <a:r>
              <a:rPr lang="ko-KR" altLang="en-US" sz="2500" dirty="0"/>
              <a:t>사용 이유</a:t>
            </a:r>
            <a:endParaRPr lang="ko-Kore-KR" altLang="en-US" sz="2500" dirty="0"/>
          </a:p>
        </p:txBody>
      </p:sp>
      <p:pic>
        <p:nvPicPr>
          <p:cNvPr id="15" name="그림 14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4A5667-79FA-1274-2077-C1A6B430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856125" cy="2723004"/>
          </a:xfrm>
          <a:prstGeom prst="rect">
            <a:avLst/>
          </a:prstGeom>
        </p:spPr>
      </p:pic>
      <p:pic>
        <p:nvPicPr>
          <p:cNvPr id="3" name="그림 2" descr="텍스트, 영수증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EE4CDC-4826-281F-7133-45103F318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657" y="2293213"/>
            <a:ext cx="7153464" cy="22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93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05C6B-25C4-B1F7-37CF-262F666E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dirty="0"/>
              <a:t>BLIP (Bootstrapped Language-Image Pre-T)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3A458-A0A4-FD6B-BCA6-037DA8F392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ko-KR" altLang="en-US" b="1" dirty="0"/>
              <a:t>구조</a:t>
            </a:r>
            <a:r>
              <a:rPr lang="en-US" altLang="ko-KR" dirty="0"/>
              <a:t>: </a:t>
            </a:r>
            <a:r>
              <a:rPr lang="en" altLang="ko-Kore-KR" dirty="0"/>
              <a:t>MED (Multimodal mixture of Encoder-Decoder)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ko-KR" altLang="en-US" b="1" dirty="0"/>
              <a:t>백본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ore-KR" dirty="0"/>
              <a:t>Vision Transformer </a:t>
            </a:r>
            <a:r>
              <a:rPr lang="en-US" altLang="ko-Kore-KR" dirty="0"/>
              <a:t>Large</a:t>
            </a:r>
            <a:endParaRPr lang="ko-KR" altLang="en-US" dirty="0"/>
          </a:p>
          <a:p>
            <a:pPr>
              <a:lnSpc>
                <a:spcPct val="95000"/>
              </a:lnSpc>
            </a:pPr>
            <a:endParaRPr lang="en-US" altLang="ko-KR" dirty="0"/>
          </a:p>
          <a:p>
            <a:pPr marL="0" indent="0">
              <a:lnSpc>
                <a:spcPct val="95000"/>
              </a:lnSpc>
              <a:buNone/>
            </a:pPr>
            <a:r>
              <a:rPr lang="en-US" altLang="ko-KR" b="1" dirty="0"/>
              <a:t>3</a:t>
            </a:r>
            <a:r>
              <a:rPr lang="ko-KR" altLang="en-US" b="1" dirty="0"/>
              <a:t>단계 작동 방식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/>
              <a:t>1.</a:t>
            </a:r>
            <a:r>
              <a:rPr lang="ko-KR" altLang="en-US" b="1" dirty="0"/>
              <a:t>캡션 생성자</a:t>
            </a:r>
            <a:endParaRPr lang="en-US" altLang="ko-KR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/>
              <a:t>: </a:t>
            </a:r>
            <a:r>
              <a:rPr lang="en" altLang="ko-Kore-KR" dirty="0"/>
              <a:t>Image to Text </a:t>
            </a:r>
            <a:r>
              <a:rPr lang="ko-KR" altLang="en-US" dirty="0"/>
              <a:t>모델이 이미지 직접 분석 → 새로운 캡션 생성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ko-KR" b="1" dirty="0"/>
              <a:t>2.</a:t>
            </a:r>
            <a:r>
              <a:rPr lang="ko-KR" altLang="en-US" b="1" dirty="0"/>
              <a:t>필터</a:t>
            </a:r>
            <a:endParaRPr lang="en-US" altLang="ko-KR" b="1" dirty="0"/>
          </a:p>
          <a:p>
            <a:pPr marL="0" indent="0">
              <a:lnSpc>
                <a:spcPct val="95000"/>
              </a:lnSpc>
              <a:buNone/>
            </a:pPr>
            <a:r>
              <a:rPr lang="en-US" altLang="ko-KR" dirty="0"/>
              <a:t>: </a:t>
            </a:r>
            <a:r>
              <a:rPr lang="en" altLang="ko-Kore-KR" dirty="0"/>
              <a:t>Text to Image </a:t>
            </a:r>
            <a:r>
              <a:rPr lang="ko-KR" altLang="en-US" dirty="0"/>
              <a:t>모델이 품질 검사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ko-KR" b="1" dirty="0"/>
              <a:t>3.</a:t>
            </a:r>
            <a:r>
              <a:rPr lang="ko-KR" altLang="en-US" b="1" dirty="0" err="1"/>
              <a:t>부트스트래핑</a:t>
            </a:r>
            <a:endParaRPr lang="en-US" altLang="ko-KR" b="1" dirty="0"/>
          </a:p>
          <a:p>
            <a:pPr marL="0" indent="0">
              <a:lnSpc>
                <a:spcPct val="95000"/>
              </a:lnSpc>
              <a:buNone/>
            </a:pPr>
            <a:r>
              <a:rPr lang="en-US" altLang="ko-KR" dirty="0"/>
              <a:t>: </a:t>
            </a:r>
            <a:r>
              <a:rPr lang="ko-KR" altLang="en-US" dirty="0"/>
              <a:t>반복 학습 사이클을 통해 성능 개선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b="1" dirty="0"/>
              <a:t>→ </a:t>
            </a:r>
            <a:r>
              <a:rPr lang="en" altLang="ko-Kore-KR" b="1" dirty="0"/>
              <a:t>Self-Training</a:t>
            </a:r>
            <a:r>
              <a:rPr lang="en" altLang="ko-Kore-KR" dirty="0"/>
              <a:t>: </a:t>
            </a:r>
            <a:r>
              <a:rPr lang="ko-KR" altLang="en-US" dirty="0"/>
              <a:t>노이즈 많은 웹 데이터를 유용한 자원으로 변환</a:t>
            </a:r>
            <a:endParaRPr lang="en-US" altLang="ko-KR" dirty="0"/>
          </a:p>
          <a:p>
            <a:pPr>
              <a:lnSpc>
                <a:spcPct val="95000"/>
              </a:lnSpc>
            </a:pPr>
            <a:endParaRPr lang="en-US" altLang="ko-KR" dirty="0"/>
          </a:p>
          <a:p>
            <a:pPr marL="0" indent="0">
              <a:lnSpc>
                <a:spcPct val="95000"/>
              </a:lnSpc>
              <a:buNone/>
            </a:pPr>
            <a:r>
              <a:rPr lang="en-US" altLang="ko-KR" b="1" dirty="0"/>
              <a:t>[</a:t>
            </a:r>
            <a:r>
              <a:rPr lang="ko-KR" altLang="en-US" b="1" dirty="0"/>
              <a:t>데이터셋</a:t>
            </a:r>
            <a:r>
              <a:rPr lang="en-US" altLang="ko-KR" b="1" dirty="0"/>
              <a:t>]</a:t>
            </a:r>
          </a:p>
          <a:p>
            <a:pPr>
              <a:lnSpc>
                <a:spcPct val="95000"/>
              </a:lnSpc>
            </a:pPr>
            <a:r>
              <a:rPr lang="ko-KR" altLang="en-US" b="1" dirty="0"/>
              <a:t>수동 주석</a:t>
            </a:r>
            <a:r>
              <a:rPr lang="en-US" altLang="ko-KR" dirty="0"/>
              <a:t>: </a:t>
            </a:r>
            <a:r>
              <a:rPr lang="en" altLang="ko-Kore-KR" dirty="0"/>
              <a:t>COCO, Visual Genome</a:t>
            </a:r>
          </a:p>
          <a:p>
            <a:pPr>
              <a:lnSpc>
                <a:spcPct val="95000"/>
              </a:lnSpc>
            </a:pPr>
            <a:r>
              <a:rPr lang="ko-KR" altLang="en-US" b="1" dirty="0"/>
              <a:t>웹 수집</a:t>
            </a:r>
            <a:r>
              <a:rPr lang="en-US" altLang="ko-KR" dirty="0"/>
              <a:t>: </a:t>
            </a:r>
            <a:r>
              <a:rPr lang="en" altLang="ko-Kore-KR" dirty="0"/>
              <a:t>Conceptual Captions, Conceptual 12M, SBU Captions</a:t>
            </a:r>
          </a:p>
          <a:p>
            <a:pPr>
              <a:lnSpc>
                <a:spcPct val="95000"/>
              </a:lnSpc>
            </a:pPr>
            <a:endParaRPr lang="en" altLang="ko-Kore-KR" dirty="0"/>
          </a:p>
          <a:p>
            <a:pPr>
              <a:lnSpc>
                <a:spcPct val="95000"/>
              </a:lnSpc>
            </a:pPr>
            <a:endParaRPr kumimoji="1" lang="ko-Kore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0AA602F-C854-B2F9-586A-D6F3693DEEA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61303567"/>
              </p:ext>
            </p:extLst>
          </p:nvPr>
        </p:nvGraphicFramePr>
        <p:xfrm>
          <a:off x="6571033" y="2039633"/>
          <a:ext cx="5181600" cy="1275526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179069252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83271650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217941404"/>
                    </a:ext>
                  </a:extLst>
                </a:gridCol>
              </a:tblGrid>
              <a:tr h="180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/>
                        <a:t>구분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900"/>
                        <a:t>BLIP-Base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900"/>
                        <a:t>BLIP-Large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41360"/>
                  </a:ext>
                </a:extLst>
              </a:tr>
              <a:tr h="180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1"/>
                        <a:t>백본</a:t>
                      </a:r>
                      <a:endParaRPr lang="ko-KR" altLang="en-US" sz="9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900"/>
                        <a:t>ViT-B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900"/>
                        <a:t>ViT-L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362226"/>
                  </a:ext>
                </a:extLst>
              </a:tr>
              <a:tr h="180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1"/>
                        <a:t>파라미터</a:t>
                      </a:r>
                      <a:endParaRPr lang="ko-KR" altLang="en-US" sz="9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900"/>
                        <a:t>86M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900"/>
                        <a:t>307M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367123"/>
                  </a:ext>
                </a:extLst>
              </a:tr>
              <a:tr h="180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1"/>
                        <a:t>히든 차원</a:t>
                      </a:r>
                      <a:endParaRPr lang="ko-KR" altLang="en-US" sz="9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ore-KR" sz="900"/>
                        <a:t>768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ore-KR" sz="900"/>
                        <a:t>1024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141257"/>
                  </a:ext>
                </a:extLst>
              </a:tr>
              <a:tr h="180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1"/>
                        <a:t>어텐션 헤드</a:t>
                      </a:r>
                      <a:endParaRPr lang="ko-KR" altLang="en-US" sz="9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ore-KR" sz="900"/>
                        <a:t>12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ore-KR" sz="900"/>
                        <a:t>16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455194"/>
                  </a:ext>
                </a:extLst>
              </a:tr>
              <a:tr h="180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900" b="1"/>
                        <a:t>레이어</a:t>
                      </a:r>
                      <a:endParaRPr lang="ko-KR" altLang="en-US" sz="9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ore-KR" sz="900"/>
                        <a:t>12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ore-KR" sz="900"/>
                        <a:t>12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154157"/>
                  </a:ext>
                </a:extLst>
              </a:tr>
              <a:tr h="180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900" b="1"/>
                        <a:t>MLP </a:t>
                      </a:r>
                      <a:r>
                        <a:rPr lang="ko-KR" altLang="en-US" sz="900" b="1"/>
                        <a:t>차원</a:t>
                      </a:r>
                      <a:endParaRPr lang="ko-KR" altLang="en-US" sz="9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ore-KR" sz="900"/>
                        <a:t>3072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ore-KR" sz="900" dirty="0"/>
                        <a:t>4096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9962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14AF66-3417-ECCB-BB72-02FA48808E6E}"/>
              </a:ext>
            </a:extLst>
          </p:cNvPr>
          <p:cNvSpPr txBox="1"/>
          <p:nvPr/>
        </p:nvSpPr>
        <p:spPr>
          <a:xfrm>
            <a:off x="7013642" y="3933864"/>
            <a:ext cx="38058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ore-KR" dirty="0"/>
              <a:t>BLIP-Large</a:t>
            </a:r>
            <a:r>
              <a:rPr lang="ko-KR" altLang="en-US" dirty="0"/>
              <a:t>는</a:t>
            </a:r>
            <a:endParaRPr lang="en-US" altLang="ko-KR" dirty="0"/>
          </a:p>
          <a:p>
            <a:pPr algn="ctr"/>
            <a:r>
              <a:rPr lang="ko-KR" altLang="en-US" b="1" dirty="0"/>
              <a:t>향상된 정확도와 효율성</a:t>
            </a:r>
            <a:r>
              <a:rPr lang="ko-KR" altLang="en-US" dirty="0"/>
              <a:t>을 제공하는</a:t>
            </a:r>
            <a:endParaRPr lang="en-US" altLang="ko-KR" dirty="0"/>
          </a:p>
          <a:p>
            <a:pPr algn="ctr"/>
            <a:r>
              <a:rPr lang="ko-KR" altLang="en-US" dirty="0"/>
              <a:t>고성능 </a:t>
            </a:r>
            <a:r>
              <a:rPr lang="ko-KR" altLang="en-US" dirty="0" err="1"/>
              <a:t>멀티모달</a:t>
            </a:r>
            <a:r>
              <a:rPr lang="ko-KR" altLang="en-US" dirty="0"/>
              <a:t> 모델</a:t>
            </a:r>
            <a:endParaRPr lang="en-US" altLang="ko-KR" dirty="0"/>
          </a:p>
          <a:p>
            <a:pPr algn="ctr"/>
            <a:endParaRPr kumimoji="1" lang="en-US" altLang="ko-Kore-KR" dirty="0"/>
          </a:p>
          <a:p>
            <a:pPr algn="ctr"/>
            <a:r>
              <a:rPr lang="ko-KR" altLang="en-US" dirty="0"/>
              <a:t>비전</a:t>
            </a:r>
            <a:r>
              <a:rPr lang="en-US" altLang="ko-KR" dirty="0"/>
              <a:t>-</a:t>
            </a:r>
            <a:r>
              <a:rPr lang="ko-KR" altLang="en-US" dirty="0"/>
              <a:t>언어 태스크에서 </a:t>
            </a:r>
            <a:endParaRPr lang="en-US" altLang="ko-KR" dirty="0"/>
          </a:p>
          <a:p>
            <a:pPr algn="ctr"/>
            <a:r>
              <a:rPr lang="en" altLang="ko-Kore-KR" b="1" dirty="0"/>
              <a:t>SOTA</a:t>
            </a:r>
            <a:r>
              <a:rPr lang="en-US" altLang="ko-KR" b="1" dirty="0"/>
              <a:t>(State-Of-The-Art)</a:t>
            </a:r>
            <a:r>
              <a:rPr lang="en" altLang="ko-Kore-KR" dirty="0"/>
              <a:t> </a:t>
            </a:r>
            <a:r>
              <a:rPr lang="ko-KR" altLang="en-US" dirty="0"/>
              <a:t>성능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785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0D347-49AA-E5E5-EB05-1DD64837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dirty="0"/>
              <a:t>CLIP (Contrastive Language-Image Pre-T)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50E94-679D-ECE2-E854-AFF2189FB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182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듀얼 인코더 구조</a:t>
            </a:r>
            <a:r>
              <a:rPr lang="en-US" altLang="ko-KR" sz="1400" dirty="0"/>
              <a:t>:</a:t>
            </a:r>
          </a:p>
          <a:p>
            <a:pPr marL="0" indent="0">
              <a:buNone/>
            </a:pPr>
            <a:r>
              <a:rPr lang="ko-KR" altLang="en-US" sz="1400" b="1" dirty="0"/>
              <a:t>이미지 인코더</a:t>
            </a:r>
            <a:r>
              <a:rPr lang="en-US" altLang="ko-KR" sz="1400" dirty="0"/>
              <a:t>: </a:t>
            </a:r>
            <a:r>
              <a:rPr lang="en" altLang="ko-Kore-KR" sz="1400" dirty="0" err="1"/>
              <a:t>ViT</a:t>
            </a:r>
            <a:r>
              <a:rPr lang="en" altLang="ko-Kore-KR" sz="1400" dirty="0"/>
              <a:t>-B/32 Transformer →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/</a:t>
            </a:r>
            <a:r>
              <a:rPr lang="ko-KR" altLang="en-US" sz="1400" dirty="0"/>
              <a:t>압축 → 이미지 </a:t>
            </a:r>
            <a:r>
              <a:rPr lang="ko-KR" altLang="en-US" sz="1400" dirty="0" err="1"/>
              <a:t>임베딩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b="1" dirty="0"/>
              <a:t>텍스트 인코더</a:t>
            </a:r>
            <a:r>
              <a:rPr lang="en-US" altLang="ko-KR" sz="1400" dirty="0"/>
              <a:t>: </a:t>
            </a:r>
            <a:r>
              <a:rPr lang="en" altLang="ko-Kore-KR" sz="1400" dirty="0"/>
              <a:t>Masked Self-attention Transformer → </a:t>
            </a:r>
            <a:r>
              <a:rPr lang="ko-KR" altLang="en-US" sz="1400" dirty="0"/>
              <a:t>텍스트</a:t>
            </a:r>
            <a:r>
              <a:rPr lang="en-US" altLang="ko-KR" sz="1400" dirty="0"/>
              <a:t>/</a:t>
            </a:r>
            <a:r>
              <a:rPr lang="ko-KR" altLang="en-US" sz="1400" dirty="0"/>
              <a:t>압축 → 텍스트 </a:t>
            </a:r>
            <a:r>
              <a:rPr lang="ko-KR" altLang="en-US" sz="1400" dirty="0" err="1"/>
              <a:t>임베딩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학습 방식</a:t>
            </a:r>
          </a:p>
          <a:p>
            <a:pPr marL="0" indent="0">
              <a:buNone/>
            </a:pPr>
            <a:r>
              <a:rPr lang="ko-KR" altLang="en-US" sz="1400" dirty="0"/>
              <a:t>서로 관련 있는 것은 가깝게</a:t>
            </a:r>
            <a:r>
              <a:rPr lang="en-US" altLang="ko-KR" sz="1400" dirty="0"/>
              <a:t>, </a:t>
            </a:r>
            <a:r>
              <a:rPr lang="ko-KR" altLang="en-US" sz="1400" dirty="0"/>
              <a:t>관련 없는 것은 멀리 배치하는</a:t>
            </a:r>
            <a:endParaRPr lang="en-US" altLang="ko-KR" sz="1400" dirty="0"/>
          </a:p>
          <a:p>
            <a:pPr marL="0" indent="0">
              <a:buNone/>
            </a:pPr>
            <a:r>
              <a:rPr lang="en" altLang="ko-Kore-KR" sz="1400" dirty="0"/>
              <a:t>Contrastive Learning (</a:t>
            </a:r>
            <a:r>
              <a:rPr lang="ko-KR" altLang="en-US" sz="1400" dirty="0"/>
              <a:t>대조학습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통해 이미지와 텍스트를 같은 </a:t>
            </a:r>
            <a:r>
              <a:rPr lang="ko-KR" altLang="en-US" sz="1400" dirty="0" err="1"/>
              <a:t>임베딩</a:t>
            </a:r>
            <a:r>
              <a:rPr lang="ko-KR" altLang="en-US" sz="1400" dirty="0"/>
              <a:t> 공간에 매핑</a:t>
            </a:r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kumimoji="1" lang="en-US" altLang="ko-KR" sz="1400" dirty="0"/>
              <a:t>31</a:t>
            </a:r>
            <a:r>
              <a:rPr kumimoji="1" lang="ko-KR" altLang="en-US" sz="1400" dirty="0"/>
              <a:t>개의 </a:t>
            </a:r>
            <a:r>
              <a:rPr kumimoji="1" lang="en" altLang="ko-Kore-KR" sz="1400" dirty="0"/>
              <a:t>MOODS = [</a:t>
            </a:r>
            <a:r>
              <a:rPr kumimoji="1" lang="ko-KR" altLang="en-US" sz="1400" dirty="0"/>
              <a:t> </a:t>
            </a:r>
            <a:endParaRPr kumimoji="1" lang="en" altLang="ko-Kore-KR" sz="1400" dirty="0"/>
          </a:p>
          <a:p>
            <a:pPr marL="0" indent="0">
              <a:buNone/>
            </a:pPr>
            <a:r>
              <a:rPr kumimoji="1" lang="en" altLang="ko-Kore-KR" sz="1400" dirty="0"/>
              <a:t>"</a:t>
            </a:r>
            <a:r>
              <a:rPr kumimoji="1" lang="ko-KR" altLang="en-US" sz="1400" dirty="0"/>
              <a:t>평화로움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따뜻함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쓸쓸함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기쁨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설렘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슬픔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여유로움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고독함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아픔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행복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차분함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긴장감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만족감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행복감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분노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불안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낭만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공허함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기대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밝음</a:t>
            </a:r>
            <a:r>
              <a:rPr kumimoji="1" lang="en-US" altLang="ko-KR" sz="1400" dirty="0"/>
              <a:t>","</a:t>
            </a:r>
            <a:r>
              <a:rPr kumimoji="1" lang="ko-KR" altLang="en-US" sz="1400" dirty="0"/>
              <a:t>희망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후련함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흥분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피곤함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잔잔함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신비로움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몽환적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우울함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즐거움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편안함</a:t>
            </a:r>
            <a:r>
              <a:rPr kumimoji="1" lang="en-US" altLang="ko-KR" sz="1400" dirty="0"/>
              <a:t>", "</a:t>
            </a:r>
            <a:r>
              <a:rPr kumimoji="1" lang="ko-KR" altLang="en-US" sz="1400" dirty="0"/>
              <a:t>진중함</a:t>
            </a:r>
            <a:r>
              <a:rPr kumimoji="1" lang="en-US" altLang="ko-KR" sz="1400" dirty="0"/>
              <a:t>"]</a:t>
            </a:r>
          </a:p>
          <a:p>
            <a:pPr marL="0" indent="0">
              <a:buNone/>
            </a:pPr>
            <a:endParaRPr kumimoji="1" lang="en-US" altLang="ko-Kore-KR" sz="1400" dirty="0"/>
          </a:p>
          <a:p>
            <a:pPr marL="0" indent="0">
              <a:buNone/>
            </a:pPr>
            <a:r>
              <a:rPr kumimoji="1" lang="ko-KR" altLang="en-US" sz="1400" dirty="0"/>
              <a:t>사진을 통해 얻을 수 있는 분위기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감정을 중점으로 무드 선정</a:t>
            </a:r>
            <a:endParaRPr kumimoji="1" lang="en-US" altLang="ko-Kore-KR" sz="1400" dirty="0"/>
          </a:p>
          <a:p>
            <a:pPr marL="0" indent="0">
              <a:buNone/>
            </a:pPr>
            <a:endParaRPr kumimoji="1" lang="ko-Kore-KR" altLang="en-US" sz="1400" dirty="0"/>
          </a:p>
        </p:txBody>
      </p:sp>
      <p:pic>
        <p:nvPicPr>
          <p:cNvPr id="6" name="그림 5" descr="텍스트, 폰트, 화이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42FDAA-97B6-5BE8-3D12-7426B6B8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655" y="1825625"/>
            <a:ext cx="4038223" cy="9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1B9C6-C873-6B6D-8D8F-E8614426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ore-KR" sz="2500" b="1" dirty="0"/>
              <a:t>BLIP &amp; CLIP </a:t>
            </a:r>
            <a:r>
              <a:rPr lang="ko-KR" altLang="en-US" sz="2500" dirty="0"/>
              <a:t>라이선스 </a:t>
            </a:r>
            <a:endParaRPr kumimoji="1" lang="ko-Kore-KR" altLang="en-US" sz="2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333FF2-AC7E-6CC2-D1C9-33C7A143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" altLang="ko-Kore-KR" sz="2000" dirty="0"/>
              <a:t>BLIP -&gt; </a:t>
            </a:r>
          </a:p>
          <a:p>
            <a:pPr marL="457200" lvl="1" indent="0">
              <a:buNone/>
            </a:pPr>
            <a:r>
              <a:rPr lang="en" altLang="ko-Kore-KR" sz="2000" dirty="0"/>
              <a:t>BSD 3-Clause License</a:t>
            </a:r>
          </a:p>
          <a:p>
            <a:pPr lvl="2"/>
            <a:r>
              <a:rPr lang="ko-KR" altLang="en-US" dirty="0"/>
              <a:t>사용 허용</a:t>
            </a:r>
            <a:r>
              <a:rPr lang="en-US" altLang="ko-KR" dirty="0"/>
              <a:t>: </a:t>
            </a:r>
            <a:r>
              <a:rPr lang="ko-KR" altLang="en-US" dirty="0"/>
              <a:t>소스</a:t>
            </a:r>
            <a:r>
              <a:rPr lang="en-US" altLang="ko-KR" dirty="0"/>
              <a:t>/</a:t>
            </a:r>
            <a:r>
              <a:rPr lang="ko-KR" altLang="en-US" dirty="0"/>
              <a:t>바이너리 형태로</a:t>
            </a:r>
            <a:r>
              <a:rPr lang="en-US" altLang="ko-KR" dirty="0"/>
              <a:t>, </a:t>
            </a:r>
            <a:r>
              <a:rPr lang="ko-KR" altLang="en-US" dirty="0"/>
              <a:t>수정 여부와 관계없이 </a:t>
            </a:r>
            <a:r>
              <a:rPr lang="ko-KR" altLang="en-US" dirty="0" err="1"/>
              <a:t>재배포</a:t>
            </a:r>
            <a:r>
              <a:rPr lang="ko-KR" altLang="en-US" dirty="0"/>
              <a:t> 및 사용 가능</a:t>
            </a:r>
          </a:p>
          <a:p>
            <a:pPr lvl="2"/>
            <a:r>
              <a:rPr lang="ko-KR" altLang="en-US" dirty="0"/>
              <a:t>조건</a:t>
            </a:r>
            <a:r>
              <a:rPr lang="en-US" altLang="ko-KR" dirty="0"/>
              <a:t>: </a:t>
            </a:r>
          </a:p>
          <a:p>
            <a:pPr lvl="3"/>
            <a:r>
              <a:rPr lang="ko-KR" altLang="en-US" sz="2000" dirty="0"/>
              <a:t>소스 코드 </a:t>
            </a:r>
            <a:r>
              <a:rPr lang="ko-KR" altLang="en-US" sz="2000" dirty="0" err="1"/>
              <a:t>재배포</a:t>
            </a:r>
            <a:r>
              <a:rPr lang="ko-KR" altLang="en-US" sz="2000" dirty="0"/>
              <a:t> 시 저작권 고지</a:t>
            </a:r>
            <a:r>
              <a:rPr lang="en-US" altLang="ko-KR" sz="2000" dirty="0"/>
              <a:t>, </a:t>
            </a:r>
            <a:r>
              <a:rPr lang="ko-KR" altLang="en-US" sz="2000" dirty="0"/>
              <a:t>조건 목록</a:t>
            </a:r>
            <a:r>
              <a:rPr lang="en-US" altLang="ko-KR" sz="2000" dirty="0"/>
              <a:t>, </a:t>
            </a:r>
            <a:r>
              <a:rPr lang="ko-KR" altLang="en-US" sz="2000" dirty="0"/>
              <a:t>면책 조항 포함</a:t>
            </a:r>
          </a:p>
          <a:p>
            <a:pPr lvl="3"/>
            <a:r>
              <a:rPr lang="ko-KR" altLang="en-US" sz="2000" dirty="0"/>
              <a:t>바이너리 </a:t>
            </a:r>
            <a:r>
              <a:rPr lang="ko-KR" altLang="en-US" sz="2000" dirty="0" err="1"/>
              <a:t>재배포</a:t>
            </a:r>
            <a:r>
              <a:rPr lang="ko-KR" altLang="en-US" sz="2000" dirty="0"/>
              <a:t> 시 문서</a:t>
            </a:r>
            <a:r>
              <a:rPr lang="en-US" altLang="ko-KR" sz="2000" dirty="0"/>
              <a:t>·</a:t>
            </a:r>
            <a:r>
              <a:rPr lang="ko-KR" altLang="en-US" sz="2000" dirty="0"/>
              <a:t>자료에 저작권 고지</a:t>
            </a:r>
            <a:r>
              <a:rPr lang="en-US" altLang="ko-KR" sz="2000" dirty="0"/>
              <a:t>, </a:t>
            </a:r>
            <a:r>
              <a:rPr lang="ko-KR" altLang="en-US" sz="2000" dirty="0"/>
              <a:t>조건 목록</a:t>
            </a:r>
            <a:r>
              <a:rPr lang="en-US" altLang="ko-KR" sz="2000" dirty="0"/>
              <a:t>, </a:t>
            </a:r>
            <a:r>
              <a:rPr lang="ko-KR" altLang="en-US" sz="2000" dirty="0"/>
              <a:t>면책 조항 포함</a:t>
            </a:r>
          </a:p>
          <a:p>
            <a:pPr lvl="3"/>
            <a:r>
              <a:rPr lang="ko-KR" altLang="en-US" sz="2000" dirty="0"/>
              <a:t>저작권자나 기여자 이름을 </a:t>
            </a:r>
            <a:r>
              <a:rPr lang="ko-KR" altLang="en-US" sz="2000" b="1" dirty="0"/>
              <a:t>홍보</a:t>
            </a:r>
            <a:r>
              <a:rPr lang="en-US" altLang="ko-KR" sz="2000" b="1" dirty="0"/>
              <a:t>·</a:t>
            </a:r>
            <a:r>
              <a:rPr lang="ko-KR" altLang="en-US" sz="2000" b="1" dirty="0"/>
              <a:t>광고에 사용 불가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사전 서면 동의 필요</a:t>
            </a:r>
            <a:r>
              <a:rPr lang="en-US" altLang="ko-KR" sz="2000" dirty="0"/>
              <a:t>)</a:t>
            </a:r>
          </a:p>
          <a:p>
            <a:pPr lvl="2"/>
            <a:r>
              <a:rPr lang="ko-KR" altLang="en-US" dirty="0"/>
              <a:t>면책</a:t>
            </a:r>
            <a:r>
              <a:rPr lang="en-US" altLang="ko-KR" dirty="0"/>
              <a:t>: </a:t>
            </a:r>
            <a:r>
              <a:rPr lang="ko-KR" altLang="en-US" dirty="0"/>
              <a:t>소프트웨어는 </a:t>
            </a:r>
            <a:r>
              <a:rPr lang="en-US" altLang="ko-KR" dirty="0"/>
              <a:t>"</a:t>
            </a:r>
            <a:r>
              <a:rPr lang="ko-KR" altLang="en-US" dirty="0"/>
              <a:t>있는 그대로</a:t>
            </a:r>
            <a:r>
              <a:rPr lang="en-US" altLang="ko-KR" dirty="0"/>
              <a:t>" </a:t>
            </a:r>
            <a:r>
              <a:rPr lang="ko-KR" altLang="en-US" dirty="0"/>
              <a:t>제공되며</a:t>
            </a:r>
            <a:r>
              <a:rPr lang="en-US" altLang="ko-KR" dirty="0"/>
              <a:t>, </a:t>
            </a:r>
          </a:p>
          <a:p>
            <a:pPr lvl="3"/>
            <a:r>
              <a:rPr lang="ko-KR" altLang="en-US" sz="2000" dirty="0"/>
              <a:t>상품성</a:t>
            </a:r>
            <a:r>
              <a:rPr lang="en-US" altLang="ko-KR" sz="2000" dirty="0"/>
              <a:t>, </a:t>
            </a:r>
            <a:r>
              <a:rPr lang="ko-KR" altLang="en-US" sz="2000" dirty="0"/>
              <a:t>특정 목적 적합성 등 명시적</a:t>
            </a:r>
            <a:r>
              <a:rPr lang="en-US" altLang="ko-KR" sz="2000" dirty="0"/>
              <a:t>/</a:t>
            </a:r>
            <a:r>
              <a:rPr lang="ko-KR" altLang="en-US" sz="2000" dirty="0"/>
              <a:t>묵시적 보증 없음</a:t>
            </a:r>
          </a:p>
          <a:p>
            <a:pPr lvl="3"/>
            <a:r>
              <a:rPr lang="ko-KR" altLang="en-US" sz="2000" dirty="0"/>
              <a:t>사용으로 인한 직</a:t>
            </a:r>
            <a:r>
              <a:rPr lang="en-US" altLang="ko-KR" sz="2000" dirty="0"/>
              <a:t>·</a:t>
            </a:r>
            <a:r>
              <a:rPr lang="ko-KR" altLang="en-US" sz="2000" dirty="0"/>
              <a:t>간접적 손해에 대한 책임 없음</a:t>
            </a:r>
            <a:endParaRPr lang="en-US" altLang="ko-KR" sz="2000" dirty="0"/>
          </a:p>
          <a:p>
            <a:pPr marL="1371600" lvl="3" indent="0">
              <a:buNone/>
            </a:pPr>
            <a:endParaRPr lang="ko-KR" altLang="en-US" sz="2000" dirty="0"/>
          </a:p>
          <a:p>
            <a:pPr marL="457200" lvl="1" indent="0">
              <a:buNone/>
            </a:pPr>
            <a:r>
              <a:rPr lang="en" altLang="ko-Kore-KR" sz="2000" dirty="0"/>
              <a:t>CLIP -&gt; </a:t>
            </a:r>
          </a:p>
          <a:p>
            <a:pPr marL="457200" lvl="1" indent="0">
              <a:buNone/>
            </a:pPr>
            <a:r>
              <a:rPr lang="en" altLang="ko-Kore-KR" sz="2000" dirty="0"/>
              <a:t>OpenAI </a:t>
            </a:r>
            <a:r>
              <a:rPr lang="ko-KR" altLang="en-US" sz="2000" dirty="0"/>
              <a:t>공식 </a:t>
            </a:r>
            <a:r>
              <a:rPr lang="ko-KR" altLang="en-US" sz="2000" dirty="0" err="1"/>
              <a:t>리포지토리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en" altLang="ko-Kore-KR" sz="2000" dirty="0"/>
              <a:t>GitHub) </a:t>
            </a:r>
            <a:r>
              <a:rPr lang="ko-KR" altLang="en-US" sz="2000" dirty="0"/>
              <a:t>기준</a:t>
            </a:r>
            <a:r>
              <a:rPr lang="en-US" altLang="ko-KR" sz="2000" dirty="0"/>
              <a:t> </a:t>
            </a:r>
            <a:r>
              <a:rPr lang="en" altLang="ko-Kore-KR" sz="2000" b="1" dirty="0"/>
              <a:t>MIT </a:t>
            </a:r>
            <a:r>
              <a:rPr lang="ko-KR" altLang="en-US" sz="2000" b="1" dirty="0"/>
              <a:t>라이선스</a:t>
            </a:r>
            <a:r>
              <a:rPr lang="ko-KR" altLang="en-US" sz="2000" dirty="0"/>
              <a:t>로 공개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0035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630BF-01B9-53BA-7222-80FCD2403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2CD623-7FA9-4E2C-62CF-08F1C68E1DF2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4000" dirty="0"/>
              <a:t>BM </a:t>
            </a:r>
            <a:r>
              <a:rPr kumimoji="1" lang="ko-KR" altLang="en-US" sz="4000" dirty="0"/>
              <a:t>및 운영 계획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02864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E48FD4C-CE02-F17A-559D-F3C2F5BCCCAE}"/>
              </a:ext>
            </a:extLst>
          </p:cNvPr>
          <p:cNvSpPr/>
          <p:nvPr/>
        </p:nvSpPr>
        <p:spPr>
          <a:xfrm>
            <a:off x="0" y="0"/>
            <a:ext cx="12192000" cy="6845442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C3EA50-C499-B9DE-0C7F-BEF04BD8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경쟁사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분석</a:t>
            </a:r>
            <a:endParaRPr kumimoji="1" lang="ko-Kore-KR" altLang="en-U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349BD1-5ED4-50C7-84DD-FDFA714F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04" y="2055813"/>
            <a:ext cx="10000191" cy="36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549236-6EDB-051E-5E10-E198B496478E}"/>
              </a:ext>
            </a:extLst>
          </p:cNvPr>
          <p:cNvSpPr/>
          <p:nvPr/>
        </p:nvSpPr>
        <p:spPr>
          <a:xfrm>
            <a:off x="0" y="0"/>
            <a:ext cx="12192000" cy="6845442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44F2E3C-60DF-17B3-F979-7A58E4B6F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ore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경쟁사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분석</a:t>
            </a:r>
            <a:endParaRPr kumimoji="1" lang="ko-Kore-KR" altLang="en-U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텍스트, 스크린샷, 그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6A368C-F44C-1CFA-0203-E72829C1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36" y="1656953"/>
            <a:ext cx="2234609" cy="4835922"/>
          </a:xfrm>
          <a:prstGeom prst="rect">
            <a:avLst/>
          </a:prstGeom>
        </p:spPr>
      </p:pic>
      <p:pic>
        <p:nvPicPr>
          <p:cNvPr id="10" name="그림 9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264B1F-1899-14FA-0894-99F88AE5F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225" y="1690688"/>
            <a:ext cx="2234609" cy="4835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EE89AA-773B-94AA-258E-FF02109E6B6E}"/>
              </a:ext>
            </a:extLst>
          </p:cNvPr>
          <p:cNvSpPr txBox="1"/>
          <p:nvPr/>
        </p:nvSpPr>
        <p:spPr>
          <a:xfrm>
            <a:off x="1846475" y="1333788"/>
            <a:ext cx="1133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r>
              <a:rPr kumimoji="1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설리번</a:t>
            </a:r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kumimoji="1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C852CD-F892-B871-34F5-780F8C4B37BA}"/>
              </a:ext>
            </a:extLst>
          </p:cNvPr>
          <p:cNvSpPr txBox="1"/>
          <p:nvPr/>
        </p:nvSpPr>
        <p:spPr>
          <a:xfrm>
            <a:off x="5510664" y="1333787"/>
            <a:ext cx="1133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r>
              <a:rPr kumimoji="1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Seeing AI&gt;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3F5BE-8576-8029-5D36-FACF587DA428}"/>
              </a:ext>
            </a:extLst>
          </p:cNvPr>
          <p:cNvSpPr txBox="1"/>
          <p:nvPr/>
        </p:nvSpPr>
        <p:spPr>
          <a:xfrm>
            <a:off x="9058666" y="1333786"/>
            <a:ext cx="12868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r>
              <a:rPr kumimoji="1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소리앨범</a:t>
            </a:r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그림 14" descr="텍스트, 스크린샷, 채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4E5067-5728-920D-DD92-FE720B005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790" y="1690687"/>
            <a:ext cx="2234610" cy="483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41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EEDCAB-2731-6253-C1DD-39DDBC82A5F4}"/>
              </a:ext>
            </a:extLst>
          </p:cNvPr>
          <p:cNvSpPr txBox="1"/>
          <p:nvPr/>
        </p:nvSpPr>
        <p:spPr>
          <a:xfrm>
            <a:off x="5464223" y="152400"/>
            <a:ext cx="1263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/>
              <a:t>&lt;</a:t>
            </a:r>
            <a:r>
              <a:rPr kumimoji="1" lang="ko-KR" altLang="en-US" sz="1500" dirty="0"/>
              <a:t> 소담일기 </a:t>
            </a:r>
            <a:r>
              <a:rPr kumimoji="1" lang="en-US" altLang="ko-KR" sz="1500" dirty="0"/>
              <a:t>&gt;</a:t>
            </a:r>
            <a:endParaRPr kumimoji="1" lang="ko-Kore-KR" altLang="en-US" sz="1500" dirty="0"/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475EFABB-DEC2-1463-B5B7-E8B225FB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80" y="683613"/>
            <a:ext cx="2331037" cy="549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13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도표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2C605E-243A-313E-9081-C8F38A43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95" y="928455"/>
            <a:ext cx="6162874" cy="58835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D38898-D4BB-06E6-FF85-BECD8CD2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dirty="0"/>
              <a:t>1. TAM (Total Addressable Market)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9387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클립아트, 의류, 그림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2148D1-720A-0EDC-284F-976161D0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11" y="643466"/>
            <a:ext cx="64995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03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701F3-A1BC-CEE8-C344-2DCF7117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dirty="0"/>
              <a:t>2. SAM (Serviceable Available Market)</a:t>
            </a:r>
            <a:endParaRPr kumimoji="1" lang="ko-Kore-KR" altLang="en-US" dirty="0"/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1EA2D0-24FC-2E01-7D59-803A5621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51" y="1690688"/>
            <a:ext cx="8460698" cy="468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87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802D5-CED3-9779-58D4-7A8356E6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ore-KR" dirty="0"/>
              <a:t>3. SOM (Serviceable Obtainable Market)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E22E4E-57A4-916B-20FA-D5E3A78F9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20" y="1723384"/>
            <a:ext cx="6408420" cy="401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47A685-F518-5558-F5FC-9999A27A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9" r="6134"/>
          <a:stretch>
            <a:fillRect/>
          </a:stretch>
        </p:blipFill>
        <p:spPr>
          <a:xfrm>
            <a:off x="638158" y="1877923"/>
            <a:ext cx="5004262" cy="4395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1C5EF3-E651-009C-A6ED-BC08EC47A4E0}"/>
              </a:ext>
            </a:extLst>
          </p:cNvPr>
          <p:cNvSpPr txBox="1"/>
          <p:nvPr/>
        </p:nvSpPr>
        <p:spPr>
          <a:xfrm>
            <a:off x="6648610" y="5661878"/>
            <a:ext cx="5004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사진 </a:t>
            </a:r>
            <a:r>
              <a:rPr lang="en-US" altLang="ko-KR" sz="1200" dirty="0"/>
              <a:t>1</a:t>
            </a:r>
            <a:r>
              <a:rPr lang="ko-KR" altLang="en-US" sz="1200" dirty="0"/>
              <a:t>장당 설명 소요 시간 가정 </a:t>
            </a:r>
            <a:r>
              <a:rPr lang="en-US" altLang="ko-KR" sz="1200" dirty="0"/>
              <a:t>: </a:t>
            </a:r>
            <a:r>
              <a:rPr lang="ko-KR" altLang="en-US" sz="1200" dirty="0"/>
              <a:t>약 </a:t>
            </a:r>
            <a:r>
              <a:rPr lang="en-US" altLang="ko-KR" sz="1200" dirty="0"/>
              <a:t>1</a:t>
            </a:r>
            <a:r>
              <a:rPr lang="ko-KR" altLang="en-US" sz="1200" dirty="0"/>
              <a:t>분</a:t>
            </a:r>
            <a:endParaRPr lang="en-US" altLang="ko-KR" sz="1200" dirty="0"/>
          </a:p>
          <a:p>
            <a:r>
              <a:rPr lang="en-US" altLang="ko-KR" sz="1200" dirty="0"/>
              <a:t>2024</a:t>
            </a:r>
            <a:r>
              <a:rPr lang="ko-KR" altLang="en-US" sz="1200" dirty="0"/>
              <a:t>년 장애인활동지원 단가 </a:t>
            </a:r>
            <a:r>
              <a:rPr lang="en-US" altLang="ko-KR" sz="1200" dirty="0"/>
              <a:t>16,150</a:t>
            </a:r>
            <a:r>
              <a:rPr lang="ko-KR" altLang="en-US" sz="1200" dirty="0"/>
              <a:t>원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디지털기기 </a:t>
            </a:r>
            <a:r>
              <a:rPr lang="ko-KR" altLang="en-US" sz="1200" dirty="0" err="1"/>
              <a:t>이용시</a:t>
            </a:r>
            <a:r>
              <a:rPr lang="ko-KR" altLang="en-US" sz="1200" dirty="0"/>
              <a:t> 문제해결을 위해 장애인 </a:t>
            </a:r>
            <a:r>
              <a:rPr lang="en-US" altLang="ko-KR" sz="1200" dirty="0"/>
              <a:t>33%</a:t>
            </a:r>
            <a:r>
              <a:rPr lang="ko-KR" altLang="en-US" sz="1200" dirty="0"/>
              <a:t>가 정부나 공공기관 도움</a:t>
            </a:r>
            <a:endParaRPr lang="en-US" altLang="ko-KR" sz="1200" dirty="0"/>
          </a:p>
          <a:p>
            <a:r>
              <a:rPr lang="en-US" altLang="ko-KR" sz="1200" dirty="0"/>
              <a:t>(2024 </a:t>
            </a:r>
            <a:r>
              <a:rPr lang="ko-KR" altLang="en-US" sz="1200" dirty="0"/>
              <a:t>디지털정보격차 실태조사</a:t>
            </a:r>
            <a:r>
              <a:rPr lang="en-US" altLang="ko-KR" sz="1200" dirty="0"/>
              <a:t>)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4292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E19C9-8062-97E3-87F6-976DE8BA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/>
              <a:t>사업 지속을 위한 지원 </a:t>
            </a:r>
            <a:endParaRPr kumimoji="1" lang="ko-Kore-KR" altLang="en-US" sz="2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174E9-06EB-8034-D94E-02F15BD74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b="1" dirty="0" err="1"/>
              <a:t>띵크어스</a:t>
            </a:r>
            <a:r>
              <a:rPr lang="ko-KR" altLang="en-US" b="1" dirty="0"/>
              <a:t> </a:t>
            </a:r>
            <a:r>
              <a:rPr lang="ko-KR" altLang="en-US" b="1" dirty="0" err="1"/>
              <a:t>파트너스</a:t>
            </a:r>
            <a:r>
              <a:rPr lang="en-US" altLang="ko-KR" b="1" dirty="0"/>
              <a:t>(</a:t>
            </a:r>
            <a:r>
              <a:rPr lang="ko-KR" altLang="en-US" b="1" dirty="0"/>
              <a:t>롯데카드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en" altLang="ko-Kore-KR" dirty="0"/>
              <a:t>ESG </a:t>
            </a:r>
            <a:r>
              <a:rPr lang="ko-KR" altLang="en-US" dirty="0"/>
              <a:t>카테고리 중 </a:t>
            </a:r>
            <a:r>
              <a:rPr lang="en-US" altLang="ko-KR" dirty="0"/>
              <a:t>1</a:t>
            </a:r>
            <a:r>
              <a:rPr lang="ko-KR" altLang="en-US" dirty="0"/>
              <a:t>개 이상 해당되는 기업 지원</a:t>
            </a:r>
          </a:p>
          <a:p>
            <a:r>
              <a:rPr lang="ko-KR" altLang="en-US" dirty="0"/>
              <a:t>지원금 총 </a:t>
            </a:r>
            <a:r>
              <a:rPr lang="en-US" altLang="ko-KR" dirty="0"/>
              <a:t>1.1</a:t>
            </a:r>
            <a:r>
              <a:rPr lang="ko-KR" altLang="en-US" dirty="0"/>
              <a:t>억</a:t>
            </a:r>
            <a:r>
              <a:rPr lang="en-US" altLang="ko-KR" dirty="0"/>
              <a:t>(1</a:t>
            </a:r>
            <a:r>
              <a:rPr lang="ko-KR" altLang="en-US" dirty="0"/>
              <a:t>등 </a:t>
            </a:r>
            <a:r>
              <a:rPr lang="en-US" altLang="ko-KR" dirty="0"/>
              <a:t>:3</a:t>
            </a:r>
            <a:r>
              <a:rPr lang="ko-KR" altLang="en-US" dirty="0"/>
              <a:t>천만원</a:t>
            </a:r>
            <a:r>
              <a:rPr lang="en-US" altLang="ko-KR" dirty="0"/>
              <a:t>, 2</a:t>
            </a:r>
            <a:r>
              <a:rPr lang="ko-KR" altLang="en-US" dirty="0"/>
              <a:t>등 </a:t>
            </a:r>
            <a:r>
              <a:rPr lang="en-US" altLang="ko-KR" dirty="0"/>
              <a:t>2</a:t>
            </a:r>
            <a:r>
              <a:rPr lang="ko-KR" altLang="en-US" dirty="0"/>
              <a:t>천만원</a:t>
            </a:r>
            <a:r>
              <a:rPr lang="en-US" altLang="ko-KR" dirty="0"/>
              <a:t>, 3</a:t>
            </a:r>
            <a:r>
              <a:rPr lang="ko-KR" altLang="en-US" dirty="0"/>
              <a:t>등 </a:t>
            </a:r>
            <a:r>
              <a:rPr lang="en-US" altLang="ko-KR" dirty="0"/>
              <a:t>1</a:t>
            </a:r>
            <a:r>
              <a:rPr lang="ko-KR" altLang="en-US" dirty="0"/>
              <a:t>천만원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b="1" dirty="0" err="1"/>
              <a:t>소셜벤처</a:t>
            </a:r>
            <a:r>
              <a:rPr lang="ko-KR" altLang="en-US" b="1" dirty="0"/>
              <a:t> 혁신경연대회</a:t>
            </a:r>
            <a:r>
              <a:rPr lang="en-US" altLang="ko-KR" b="1" dirty="0"/>
              <a:t>(</a:t>
            </a:r>
            <a:r>
              <a:rPr lang="ko-KR" altLang="en-US" b="1" dirty="0"/>
              <a:t>성동구청</a:t>
            </a:r>
            <a:r>
              <a:rPr lang="en-US" altLang="ko-KR" b="1" dirty="0"/>
              <a:t>, </a:t>
            </a:r>
            <a:r>
              <a:rPr lang="en" altLang="ko-Kore-KR" b="1" dirty="0"/>
              <a:t>MYSC </a:t>
            </a:r>
            <a:r>
              <a:rPr lang="ko-KR" altLang="en-US" b="1" dirty="0"/>
              <a:t>투자 및 컨설팅사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ko-KR" altLang="en-US" dirty="0" err="1"/>
              <a:t>소셜미션</a:t>
            </a:r>
            <a:r>
              <a:rPr lang="ko-KR" altLang="en-US" dirty="0"/>
              <a:t> 및 사회적 가치 확인 가능한 스타트업 및 스케일업 기업 지원</a:t>
            </a:r>
          </a:p>
          <a:p>
            <a:r>
              <a:rPr lang="ko-KR" altLang="en-US" dirty="0"/>
              <a:t>대상 </a:t>
            </a:r>
            <a:r>
              <a:rPr lang="en-US" altLang="ko-KR" dirty="0"/>
              <a:t>2000</a:t>
            </a:r>
            <a:r>
              <a:rPr lang="ko-KR" altLang="en-US" dirty="0"/>
              <a:t>만원 </a:t>
            </a:r>
            <a:r>
              <a:rPr lang="ko-KR" altLang="en-US" dirty="0" err="1"/>
              <a:t>부터</a:t>
            </a:r>
            <a:r>
              <a:rPr lang="ko-KR" altLang="en-US" dirty="0"/>
              <a:t> 특별상 </a:t>
            </a:r>
            <a:r>
              <a:rPr lang="en-US" altLang="ko-KR" dirty="0"/>
              <a:t>500</a:t>
            </a:r>
            <a:r>
              <a:rPr lang="ko-KR" altLang="en-US" dirty="0"/>
              <a:t>만원까지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사회성과인센티브</a:t>
            </a:r>
            <a:r>
              <a:rPr lang="en-US" altLang="ko-KR" b="1" dirty="0"/>
              <a:t>(</a:t>
            </a:r>
            <a:r>
              <a:rPr lang="en" altLang="ko-Kore-KR" b="1" dirty="0"/>
              <a:t>Social progress credit)</a:t>
            </a:r>
            <a:r>
              <a:rPr lang="en-US" altLang="ko-KR" b="1" dirty="0"/>
              <a:t>-</a:t>
            </a:r>
            <a:r>
              <a:rPr lang="ko-KR" altLang="en-US" b="1" dirty="0"/>
              <a:t>재단</a:t>
            </a:r>
            <a:endParaRPr lang="en" altLang="ko-Kore-KR" dirty="0"/>
          </a:p>
          <a:p>
            <a:r>
              <a:rPr lang="ko-KR" altLang="en-US" dirty="0"/>
              <a:t>기업의 사회성과를 </a:t>
            </a:r>
            <a:r>
              <a:rPr lang="ko-KR" altLang="en-US" dirty="0" err="1"/>
              <a:t>화폐화하여</a:t>
            </a:r>
            <a:r>
              <a:rPr lang="ko-KR" altLang="en-US" dirty="0"/>
              <a:t> 이에 대한 인센티브를 제공하는 방식</a:t>
            </a:r>
            <a:endParaRPr lang="en-US" altLang="ko-KR" dirty="0"/>
          </a:p>
          <a:p>
            <a:r>
              <a:rPr lang="ko-KR" altLang="en-US" dirty="0"/>
              <a:t>사용자가 사용하는 만큼 인센티브 쌓임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" altLang="ko-Kore-KR" b="1" dirty="0"/>
              <a:t>C</a:t>
            </a:r>
            <a:r>
              <a:rPr lang="ko-KR" altLang="en-US" b="1" dirty="0"/>
              <a:t>랩 아웃사이드 스타트업</a:t>
            </a:r>
            <a:r>
              <a:rPr lang="en-US" altLang="ko-KR" b="1" dirty="0"/>
              <a:t>(</a:t>
            </a:r>
            <a:r>
              <a:rPr lang="ko-KR" altLang="en-US" b="1" dirty="0"/>
              <a:t>삼성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ko-KR" altLang="en-US" dirty="0"/>
              <a:t>모집분야 </a:t>
            </a:r>
            <a:r>
              <a:rPr lang="en" altLang="ko-Kore-KR" dirty="0"/>
              <a:t>AI, ESG, </a:t>
            </a:r>
            <a:r>
              <a:rPr lang="ko-KR" altLang="en-US" dirty="0"/>
              <a:t>콘텐츠</a:t>
            </a:r>
            <a:r>
              <a:rPr lang="en-US" altLang="ko-KR" dirty="0"/>
              <a:t>&amp;</a:t>
            </a:r>
            <a:r>
              <a:rPr lang="ko-KR" altLang="en-US" dirty="0"/>
              <a:t>서비스 포함</a:t>
            </a:r>
          </a:p>
          <a:p>
            <a:r>
              <a:rPr lang="ko-KR" altLang="en-US" dirty="0"/>
              <a:t>시리즈</a:t>
            </a:r>
            <a:r>
              <a:rPr lang="en" altLang="ko-Kore-KR" dirty="0"/>
              <a:t>B </a:t>
            </a:r>
            <a:r>
              <a:rPr lang="ko-KR" altLang="en-US" dirty="0"/>
              <a:t>이하 투자를 받은 </a:t>
            </a:r>
            <a:r>
              <a:rPr lang="ko-KR" altLang="en-US" dirty="0" err="1"/>
              <a:t>스타트업이</a:t>
            </a:r>
            <a:r>
              <a:rPr lang="ko-KR" altLang="en-US" dirty="0"/>
              <a:t> 조건이므로 초기 참여는 불가</a:t>
            </a:r>
            <a:endParaRPr lang="en-US" altLang="ko-KR" dirty="0"/>
          </a:p>
          <a:p>
            <a:endParaRPr lang="ko-KR" altLang="en-US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6718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B623D-699E-9F19-8519-6F21B284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팀원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자체</a:t>
            </a:r>
            <a:r>
              <a:rPr kumimoji="1" lang="ko-KR" altLang="en-US" dirty="0"/>
              <a:t> 피드백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1D0A7-4664-11B6-43EE-88FC0C4B7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사회적 가치라는</a:t>
            </a:r>
            <a:r>
              <a:rPr lang="en-US" altLang="ko-KR" dirty="0"/>
              <a:t>,</a:t>
            </a:r>
            <a:r>
              <a:rPr lang="ko-KR" altLang="en-US" dirty="0"/>
              <a:t> 숫자로 표현되지 않는 것을 충분히 가져다 줄 수 있다는 것을 증명하기 위해 숫자로 근거를 만들어야 한다는 점이 단순하게 느껴지지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단순히 통계를 보고 그것을 가져온다는 방식이 아닌 통계를 분석하고 해석하는 과정이 필요하였고 이에 대한 능력이 부족하였던 것이 </a:t>
            </a:r>
            <a:r>
              <a:rPr lang="ko-KR" altLang="en-US" dirty="0" err="1"/>
              <a:t>아쉬습니다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성공적인 프로토타입 구현에도 불구하고</a:t>
            </a:r>
            <a:r>
              <a:rPr lang="en-US" altLang="ko-KR" dirty="0"/>
              <a:t>, 2</a:t>
            </a:r>
            <a:r>
              <a:rPr lang="ko-KR" altLang="en-US" dirty="0"/>
              <a:t>주라는 짧은 시간과 한정된 예산으로 인해 서비스의 확장성과 안정성을 충분히 확보하지 못한 점이 아쉽습니다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3593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BF6024-9C7E-DD8E-8AF6-4A531BEA2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22" y="3236495"/>
            <a:ext cx="10592356" cy="24099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158E63B-2054-CF8E-BA49-20689AFF7BEB}"/>
              </a:ext>
            </a:extLst>
          </p:cNvPr>
          <p:cNvSpPr txBox="1">
            <a:spLocks/>
          </p:cNvSpPr>
          <p:nvPr/>
        </p:nvSpPr>
        <p:spPr>
          <a:xfrm>
            <a:off x="799821" y="1415266"/>
            <a:ext cx="105923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dirty="0"/>
              <a:t>당신의 오늘이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내일도 기억되기 바랍니다 </a:t>
            </a:r>
            <a:r>
              <a:rPr kumimoji="1" lang="en-US" altLang="ko-KR" sz="3600" dirty="0"/>
              <a:t>☀️</a:t>
            </a:r>
          </a:p>
        </p:txBody>
      </p:sp>
    </p:spTree>
    <p:extLst>
      <p:ext uri="{BB962C8B-B14F-4D97-AF65-F5344CB8AC3E}">
        <p14:creationId xmlns:p14="http://schemas.microsoft.com/office/powerpoint/2010/main" val="1203023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173-1B8F-6DCB-D636-A5D2EF5C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A2A53-66DF-A551-E2A7-A293B2EA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355AA6-F1F6-4953-DDC6-56A58A2381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050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F3D21A-E491-543C-B3DD-6ED8F9C02223}"/>
              </a:ext>
            </a:extLst>
          </p:cNvPr>
          <p:cNvSpPr txBox="1"/>
          <p:nvPr/>
        </p:nvSpPr>
        <p:spPr>
          <a:xfrm>
            <a:off x="751451" y="1188003"/>
            <a:ext cx="561340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600" b="1" dirty="0"/>
              <a:t>장애인 우울증</a:t>
            </a:r>
            <a:r>
              <a:rPr lang="en-US" altLang="ko-KR" sz="4600" b="1" dirty="0"/>
              <a:t>, </a:t>
            </a:r>
            <a:r>
              <a:rPr lang="ko-KR" altLang="en-US" sz="4600" b="1" dirty="0"/>
              <a:t>비장애인의 </a:t>
            </a:r>
            <a:r>
              <a:rPr lang="en-US" altLang="ko-KR" sz="4600" b="1" dirty="0"/>
              <a:t>3</a:t>
            </a:r>
            <a:r>
              <a:rPr lang="ko-KR" altLang="en-US" sz="4600" b="1" dirty="0"/>
              <a:t>배</a:t>
            </a:r>
            <a:endParaRPr lang="en-US" altLang="ko-KR" sz="4600" b="1" dirty="0"/>
          </a:p>
          <a:p>
            <a:endParaRPr lang="ko-KR" altLang="en-US" sz="2400" b="1" dirty="0"/>
          </a:p>
          <a:p>
            <a:r>
              <a:rPr lang="en-US" altLang="ko-KR" sz="1500" dirty="0"/>
              <a:t>- 2024</a:t>
            </a:r>
            <a:r>
              <a:rPr lang="ko-KR" altLang="en-US" sz="1500" dirty="0"/>
              <a:t>년도 장애인 건강보건통계 컨퍼런스 자료집 </a:t>
            </a:r>
            <a:r>
              <a:rPr lang="en-US" altLang="ko-KR" sz="1500" dirty="0"/>
              <a:t>–</a:t>
            </a: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39FD4-9605-1ED6-DFCE-62A3B2689893}"/>
              </a:ext>
            </a:extLst>
          </p:cNvPr>
          <p:cNvSpPr txBox="1"/>
          <p:nvPr/>
        </p:nvSpPr>
        <p:spPr>
          <a:xfrm>
            <a:off x="751451" y="3689177"/>
            <a:ext cx="5613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장애인 사회적 고립 수준 </a:t>
            </a:r>
            <a:r>
              <a:rPr lang="en-US" altLang="ko-KR" sz="3000" b="1" dirty="0"/>
              <a:t>35.4%</a:t>
            </a:r>
          </a:p>
          <a:p>
            <a:endParaRPr lang="ko-KR" altLang="en-US" sz="2400" b="1" dirty="0"/>
          </a:p>
          <a:p>
            <a:r>
              <a:rPr lang="en-US" altLang="ko-KR" sz="1300" dirty="0"/>
              <a:t>-2023</a:t>
            </a:r>
            <a:r>
              <a:rPr lang="ko-KR" altLang="en-US" sz="1300" dirty="0"/>
              <a:t>년 장애인 실태조사 결과 발표 </a:t>
            </a:r>
            <a:endParaRPr lang="en-US" altLang="ko-KR" sz="1300" dirty="0"/>
          </a:p>
          <a:p>
            <a:r>
              <a:rPr lang="en-US" altLang="ko-KR" sz="1300" dirty="0"/>
              <a:t>/ </a:t>
            </a:r>
            <a:r>
              <a:rPr lang="ko-KR" altLang="en-US" sz="1300" dirty="0"/>
              <a:t>보건복지부 장애인정책과</a:t>
            </a:r>
            <a:r>
              <a:rPr lang="en-US" altLang="ko-KR" sz="1300" dirty="0"/>
              <a:t>-</a:t>
            </a:r>
            <a:endParaRPr lang="ko-KR" altLang="en-US" sz="13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1284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EEEF8-62FC-2B0B-88A1-6E583A483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0DCA48-F7F0-DB90-6857-EF31C4AA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36703" cy="673569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41029-BBA3-E901-5E23-45A9D3D0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518" y="2218764"/>
            <a:ext cx="7243482" cy="28911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800" dirty="0">
                <a:latin typeface="+mj-lt"/>
              </a:rPr>
              <a:t>소통의 수단은 이미 있는데</a:t>
            </a:r>
            <a:endParaRPr lang="en-US" altLang="ko-KR" sz="3800" dirty="0">
              <a:latin typeface="+mj-lt"/>
            </a:endParaRPr>
          </a:p>
          <a:p>
            <a:pPr marL="0" indent="0" algn="ctr">
              <a:buNone/>
            </a:pPr>
            <a:r>
              <a:rPr lang="ko-KR" altLang="en-US" sz="3800" dirty="0">
                <a:latin typeface="+mj-lt"/>
              </a:rPr>
              <a:t>여전히 단절되었다 느끼는</a:t>
            </a:r>
            <a:endParaRPr lang="en-US" altLang="ko-KR" sz="3800" dirty="0">
              <a:latin typeface="+mj-lt"/>
            </a:endParaRPr>
          </a:p>
          <a:p>
            <a:pPr marL="0" indent="0" algn="ctr">
              <a:buNone/>
            </a:pPr>
            <a:r>
              <a:rPr lang="ko-KR" altLang="en-US" sz="3800" dirty="0">
                <a:latin typeface="+mj-lt"/>
              </a:rPr>
              <a:t> 이유는 무엇일까</a:t>
            </a:r>
            <a:r>
              <a:rPr lang="en-US" altLang="ko-KR" sz="3800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141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E8E5-89E8-14E0-E228-1AD2B599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인간의 얼굴, 텍스트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7EBD2E-95DA-7968-BB91-DD3BCDC0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6"/>
                    </a14:imgEffect>
                  </a14:imgLayer>
                </a14:imgProps>
              </a:ext>
            </a:extLst>
          </a:blip>
          <a:srcRect b="11898"/>
          <a:stretch>
            <a:fillRect/>
          </a:stretch>
        </p:blipFill>
        <p:spPr>
          <a:xfrm>
            <a:off x="0" y="-93785"/>
            <a:ext cx="12192000" cy="6939227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ACCB65-04F0-E3D0-A928-6533920279FC}"/>
              </a:ext>
            </a:extLst>
          </p:cNvPr>
          <p:cNvSpPr/>
          <p:nvPr/>
        </p:nvSpPr>
        <p:spPr>
          <a:xfrm>
            <a:off x="0" y="-93785"/>
            <a:ext cx="12192000" cy="6939227"/>
          </a:xfrm>
          <a:prstGeom prst="rect">
            <a:avLst/>
          </a:prstGeom>
          <a:solidFill>
            <a:schemeClr val="tx1">
              <a:lumMod val="65000"/>
              <a:lumOff val="35000"/>
              <a:alpha val="6979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6A4FE-C020-8F77-0BB9-F1EDA8C98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0" y="962058"/>
            <a:ext cx="10515600" cy="15250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+mj-lt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명의 시각장애인을 인터뷰한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" altLang="ko-Kore-KR" sz="2700" b="1" dirty="0">
                <a:solidFill>
                  <a:schemeClr val="bg1"/>
                </a:solidFill>
                <a:latin typeface="+mj-lt"/>
              </a:rPr>
              <a:t>Software Engineer | HCI (</a:t>
            </a:r>
            <a:r>
              <a:rPr lang="en" altLang="ko-Kore-KR" sz="2700" b="1" u="sng" dirty="0">
                <a:solidFill>
                  <a:schemeClr val="bg1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Human-Computer Interaction</a:t>
            </a:r>
            <a:r>
              <a:rPr lang="en" altLang="ko-Kore-KR" sz="2700" b="1" dirty="0">
                <a:solidFill>
                  <a:schemeClr val="bg1"/>
                </a:solidFill>
                <a:latin typeface="+mj-lt"/>
              </a:rPr>
              <a:t>) Researcher</a:t>
            </a:r>
            <a:r>
              <a:rPr lang="en" altLang="ko-Kore-KR" sz="27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700" dirty="0">
                <a:solidFill>
                  <a:schemeClr val="bg1"/>
                </a:solidFill>
                <a:latin typeface="+mj-lt"/>
              </a:rPr>
              <a:t>가</a:t>
            </a:r>
            <a:endParaRPr lang="en-US" altLang="ko-KR" sz="27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+mj-lt"/>
              </a:rPr>
              <a:t>남긴 기록을 통해 이유 중 하나를 찾을 수 있었다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kumimoji="1" lang="ko-Kore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그림 11" descr="텍스트, 폰트, 대수학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C8F924-949B-048D-00E3-147384DBD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60" y="3090315"/>
            <a:ext cx="11067679" cy="2391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09E75B-3A00-8AD5-C283-75B31AECE6BC}"/>
              </a:ext>
            </a:extLst>
          </p:cNvPr>
          <p:cNvSpPr txBox="1"/>
          <p:nvPr/>
        </p:nvSpPr>
        <p:spPr>
          <a:xfrm>
            <a:off x="225448" y="6537665"/>
            <a:ext cx="4196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4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ko-Kore-KR" sz="1400" dirty="0" err="1">
                <a:solidFill>
                  <a:schemeClr val="bg1">
                    <a:lumMod val="75000"/>
                  </a:schemeClr>
                </a:solidFill>
              </a:rPr>
              <a:t>brunch.co.kr</a:t>
            </a:r>
            <a:r>
              <a:rPr kumimoji="1" lang="en" altLang="ko-Kore-KR" sz="1400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kumimoji="1" lang="en" altLang="ko-Kore-KR" sz="1400" dirty="0" err="1">
                <a:solidFill>
                  <a:schemeClr val="bg1">
                    <a:lumMod val="75000"/>
                  </a:schemeClr>
                </a:solidFill>
              </a:rPr>
              <a:t>minyoungyoo</a:t>
            </a:r>
            <a:r>
              <a:rPr kumimoji="1" lang="en" altLang="ko-Kore-KR" sz="1400" dirty="0">
                <a:solidFill>
                  <a:schemeClr val="bg1">
                    <a:lumMod val="75000"/>
                  </a:schemeClr>
                </a:solidFill>
              </a:rPr>
              <a:t>/6</a:t>
            </a:r>
            <a:endParaRPr kumimoji="1" lang="ko-Kore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93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인간의 얼굴, 텍스트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656014-37A5-8691-0D99-204553F6F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</a14:imgLayer>
                </a14:imgProps>
              </a:ext>
            </a:extLst>
          </a:blip>
          <a:srcRect b="11898"/>
          <a:stretch>
            <a:fillRect/>
          </a:stretch>
        </p:blipFill>
        <p:spPr>
          <a:xfrm>
            <a:off x="0" y="-93785"/>
            <a:ext cx="12192000" cy="693922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D2E197-C275-9ACD-933D-37509BC78512}"/>
              </a:ext>
            </a:extLst>
          </p:cNvPr>
          <p:cNvSpPr/>
          <p:nvPr/>
        </p:nvSpPr>
        <p:spPr>
          <a:xfrm>
            <a:off x="0" y="-93786"/>
            <a:ext cx="12192000" cy="6939227"/>
          </a:xfrm>
          <a:prstGeom prst="rect">
            <a:avLst/>
          </a:prstGeom>
          <a:solidFill>
            <a:schemeClr val="tx1">
              <a:lumMod val="65000"/>
              <a:lumOff val="35000"/>
              <a:alpha val="6979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3" name="그림 12" descr="텍스트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0E235A-DBDB-F74A-97D6-892C2B74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74" y="1112266"/>
            <a:ext cx="11067679" cy="2439455"/>
          </a:xfrm>
          <a:prstGeom prst="rect">
            <a:avLst/>
          </a:prstGeom>
        </p:spPr>
      </p:pic>
      <p:pic>
        <p:nvPicPr>
          <p:cNvPr id="17" name="그림 16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EC8A4C-5799-818A-A5FA-281AB1228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74" y="3967903"/>
            <a:ext cx="7772400" cy="13955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06EF15-DE12-FC1B-97B7-D249D1EFDD1D}"/>
              </a:ext>
            </a:extLst>
          </p:cNvPr>
          <p:cNvSpPr txBox="1"/>
          <p:nvPr/>
        </p:nvSpPr>
        <p:spPr>
          <a:xfrm>
            <a:off x="225448" y="6537665"/>
            <a:ext cx="4196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4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ko-Kore-KR" sz="1400" dirty="0" err="1">
                <a:solidFill>
                  <a:schemeClr val="bg1">
                    <a:lumMod val="75000"/>
                  </a:schemeClr>
                </a:solidFill>
              </a:rPr>
              <a:t>brunch.co.kr</a:t>
            </a:r>
            <a:r>
              <a:rPr kumimoji="1" lang="en" altLang="ko-Kore-KR" sz="1400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kumimoji="1" lang="en" altLang="ko-Kore-KR" sz="1400" dirty="0" err="1">
                <a:solidFill>
                  <a:schemeClr val="bg1">
                    <a:lumMod val="75000"/>
                  </a:schemeClr>
                </a:solidFill>
              </a:rPr>
              <a:t>minyoungyoo</a:t>
            </a:r>
            <a:r>
              <a:rPr kumimoji="1" lang="en" altLang="ko-Kore-KR" sz="1400" dirty="0">
                <a:solidFill>
                  <a:schemeClr val="bg1">
                    <a:lumMod val="75000"/>
                  </a:schemeClr>
                </a:solidFill>
              </a:rPr>
              <a:t>/6</a:t>
            </a:r>
            <a:endParaRPr kumimoji="1" lang="ko-Kore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5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8C876-53BC-899A-C0E2-318CC9682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22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4000" dirty="0">
              <a:latin typeface="+mj-lt"/>
            </a:endParaRPr>
          </a:p>
          <a:p>
            <a:pPr marL="0" indent="0" algn="ctr">
              <a:buNone/>
            </a:pPr>
            <a:r>
              <a:rPr lang="ko-KR" altLang="en-US" sz="4000" dirty="0">
                <a:latin typeface="+mj-lt"/>
              </a:rPr>
              <a:t>시각장애인에게도 추억의 사진은 있지만</a:t>
            </a:r>
            <a:r>
              <a:rPr lang="en-US" altLang="ko-KR" sz="4000" dirty="0">
                <a:latin typeface="+mj-lt"/>
              </a:rPr>
              <a:t>,</a:t>
            </a:r>
            <a:br>
              <a:rPr lang="en-US" altLang="ko-KR" sz="4000" dirty="0">
                <a:latin typeface="+mj-lt"/>
              </a:rPr>
            </a:br>
            <a:r>
              <a:rPr lang="ko-KR" altLang="en-US" sz="4000" dirty="0">
                <a:latin typeface="+mj-lt"/>
              </a:rPr>
              <a:t>그 사진을 떠올릴 때 함께하는</a:t>
            </a:r>
            <a:endParaRPr lang="en-US" altLang="ko-KR" sz="4000" dirty="0">
              <a:latin typeface="+mj-lt"/>
            </a:endParaRPr>
          </a:p>
          <a:p>
            <a:pPr marL="0" indent="0" algn="ctr">
              <a:buNone/>
            </a:pPr>
            <a:r>
              <a:rPr lang="ko-KR" altLang="en-US" sz="4000" b="1" dirty="0">
                <a:solidFill>
                  <a:srgbClr val="E96761"/>
                </a:solidFill>
                <a:latin typeface="+mj-lt"/>
              </a:rPr>
              <a:t>주관적인 경험과 생생한 감각은 부족</a:t>
            </a:r>
            <a:r>
              <a:rPr lang="ko-KR" altLang="en-US" sz="4000" b="1" dirty="0">
                <a:latin typeface="+mj-lt"/>
              </a:rPr>
              <a:t>하다</a:t>
            </a:r>
            <a:r>
              <a:rPr lang="en-US" altLang="ko-KR" sz="4000" b="1" dirty="0">
                <a:latin typeface="+mj-lt"/>
              </a:rPr>
              <a:t>.</a:t>
            </a:r>
            <a:endParaRPr lang="en-US" altLang="ko-KR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551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1314</Words>
  <Application>Microsoft Macintosh PowerPoint</Application>
  <PresentationFormat>와이드스크린</PresentationFormat>
  <Paragraphs>230</Paragraphs>
  <Slides>45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Aptos</vt:lpstr>
      <vt:lpstr>Arial</vt:lpstr>
      <vt:lpstr>Calibri</vt:lpstr>
      <vt:lpstr>Calibri Light</vt:lpstr>
      <vt:lpstr>Office 테마</vt:lpstr>
      <vt:lpstr>소담일기 ( 시각장애인을 위한 사진다이어리)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소담일기를 사용함으로써</vt:lpstr>
      <vt:lpstr>페르소나</vt:lpstr>
      <vt:lpstr>PowerPoint 프레젠테이션</vt:lpstr>
      <vt:lpstr>솔루션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 기술, 개발일정</vt:lpstr>
      <vt:lpstr>서비스 아키텍처</vt:lpstr>
      <vt:lpstr>서버 &amp; 백엔드</vt:lpstr>
      <vt:lpstr>서버 &amp; 백엔드</vt:lpstr>
      <vt:lpstr>서버 &amp; 백엔드</vt:lpstr>
      <vt:lpstr>서버 &amp; 백엔드</vt:lpstr>
      <vt:lpstr>사용 모델</vt:lpstr>
      <vt:lpstr>모델 비교-이미지 캡셔닝 모델</vt:lpstr>
      <vt:lpstr>모델 비교-이미지 분위기 분석 모델</vt:lpstr>
      <vt:lpstr>BLIP+CLIP+LLM 사용 이유</vt:lpstr>
      <vt:lpstr>BLIP (Bootstrapped Language-Image Pre-T)</vt:lpstr>
      <vt:lpstr>CLIP (Contrastive Language-Image Pre-T)</vt:lpstr>
      <vt:lpstr>BLIP &amp; CLIP 라이선스 </vt:lpstr>
      <vt:lpstr>PowerPoint 프레젠테이션</vt:lpstr>
      <vt:lpstr>경쟁사 분석</vt:lpstr>
      <vt:lpstr>경쟁사 분석</vt:lpstr>
      <vt:lpstr>PowerPoint 프레젠테이션</vt:lpstr>
      <vt:lpstr>1. TAM (Total Addressable Market)</vt:lpstr>
      <vt:lpstr>2. SAM (Serviceable Available Market)</vt:lpstr>
      <vt:lpstr>3. SOM (Serviceable Obtainable Market)</vt:lpstr>
      <vt:lpstr>사업 지속을 위한 지원 </vt:lpstr>
      <vt:lpstr>팀원 자체 피드백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하림 백</dc:creator>
  <cp:lastModifiedBy>하림 백</cp:lastModifiedBy>
  <cp:revision>14</cp:revision>
  <dcterms:created xsi:type="dcterms:W3CDTF">2025-08-10T11:45:51Z</dcterms:created>
  <dcterms:modified xsi:type="dcterms:W3CDTF">2025-08-13T03:28:11Z</dcterms:modified>
</cp:coreProperties>
</file>